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9"/>
  </p:notesMasterIdLst>
  <p:sldIdLst>
    <p:sldId id="916" r:id="rId2"/>
    <p:sldId id="917" r:id="rId3"/>
    <p:sldId id="1123" r:id="rId4"/>
    <p:sldId id="918" r:id="rId5"/>
    <p:sldId id="919" r:id="rId6"/>
    <p:sldId id="920" r:id="rId7"/>
    <p:sldId id="921" r:id="rId8"/>
    <p:sldId id="922" r:id="rId9"/>
    <p:sldId id="923" r:id="rId10"/>
    <p:sldId id="950" r:id="rId11"/>
    <p:sldId id="924" r:id="rId12"/>
    <p:sldId id="925" r:id="rId13"/>
    <p:sldId id="926" r:id="rId14"/>
    <p:sldId id="927" r:id="rId15"/>
    <p:sldId id="928" r:id="rId16"/>
    <p:sldId id="929" r:id="rId17"/>
    <p:sldId id="930" r:id="rId18"/>
    <p:sldId id="931" r:id="rId19"/>
    <p:sldId id="932" r:id="rId20"/>
    <p:sldId id="933" r:id="rId21"/>
    <p:sldId id="1125" r:id="rId22"/>
    <p:sldId id="1128" r:id="rId23"/>
    <p:sldId id="1126" r:id="rId24"/>
    <p:sldId id="934" r:id="rId25"/>
    <p:sldId id="1127" r:id="rId26"/>
    <p:sldId id="1129" r:id="rId27"/>
    <p:sldId id="112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B1C"/>
    <a:srgbClr val="42E915"/>
    <a:srgbClr val="F35043"/>
    <a:srgbClr val="6AA9FF"/>
    <a:srgbClr val="5A77A9"/>
    <a:srgbClr val="2BF560"/>
    <a:srgbClr val="A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66229" autoAdjust="0"/>
  </p:normalViewPr>
  <p:slideViewPr>
    <p:cSldViewPr>
      <p:cViewPr varScale="1">
        <p:scale>
          <a:sx n="78" d="100"/>
          <a:sy n="78" d="100"/>
        </p:scale>
        <p:origin x="1266" y="96"/>
      </p:cViewPr>
      <p:guideLst>
        <p:guide orient="horz" pos="2160"/>
        <p:guide pos="2880"/>
      </p:guideLst>
    </p:cSldViewPr>
  </p:slideViewPr>
  <p:outlineViewPr>
    <p:cViewPr>
      <p:scale>
        <a:sx n="33" d="100"/>
        <a:sy n="33" d="100"/>
      </p:scale>
      <p:origin x="42" y="36960"/>
    </p:cViewPr>
  </p:outlineViewPr>
  <p:notesTextViewPr>
    <p:cViewPr>
      <p:scale>
        <a:sx n="3" d="2"/>
        <a:sy n="3" d="2"/>
      </p:scale>
      <p:origin x="0" y="0"/>
    </p:cViewPr>
  </p:notesTextViewPr>
  <p:sorterViewPr>
    <p:cViewPr varScale="1">
      <p:scale>
        <a:sx n="100" d="100"/>
        <a:sy n="100" d="100"/>
      </p:scale>
      <p:origin x="0" y="-16560"/>
    </p:cViewPr>
  </p:sorterViewPr>
  <p:notesViewPr>
    <p:cSldViewPr>
      <p:cViewPr varScale="1">
        <p:scale>
          <a:sx n="97" d="100"/>
          <a:sy n="9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8B2B-AB8C-412D-AB09-211ADA98A227}" type="datetimeFigureOut">
              <a:rPr lang="en-US" smtClean="0"/>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F5014-8F2D-4B6E-8DED-7E807CE1AE70}" type="slidenum">
              <a:rPr lang="en-US" smtClean="0"/>
              <a:pPr/>
              <a:t>‹#›</a:t>
            </a:fld>
            <a:endParaRPr lang="en-US"/>
          </a:p>
        </p:txBody>
      </p:sp>
    </p:spTree>
    <p:extLst>
      <p:ext uri="{BB962C8B-B14F-4D97-AF65-F5344CB8AC3E}">
        <p14:creationId xmlns:p14="http://schemas.microsoft.com/office/powerpoint/2010/main" val="126621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bs.org/wgbh/evolu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tb-whales.blogspot.com/2012/03/whale-evolution-introduction-to.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reationscience.com/onlinebook/ReferencesandNotes24.html#wp115070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mnh.org/exhibitions/horse/the-evolution-of-hors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creation.com/mammal-hair-in-amber" TargetMode="External"/><Relationship Id="rId3" Type="http://schemas.openxmlformats.org/officeDocument/2006/relationships/hyperlink" Target="http://creation.com/roraima-pollen" TargetMode="External"/><Relationship Id="rId7" Type="http://schemas.openxmlformats.org/officeDocument/2006/relationships/hyperlink" Target="http://creation.com/dino-dinner-hard-to-swallow"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creation.com/grass-eating-dinos" TargetMode="External"/><Relationship Id="rId5" Type="http://schemas.openxmlformats.org/officeDocument/2006/relationships/hyperlink" Target="http://creation.com/dinos-ate-birds" TargetMode="External"/><Relationship Id="rId4" Type="http://schemas.openxmlformats.org/officeDocument/2006/relationships/hyperlink" Target="http://creation.com/skeptics-australian-museum-feathered-dinosaur-displa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creation.com/mammal-hair-in-amber" TargetMode="External"/><Relationship Id="rId3" Type="http://schemas.openxmlformats.org/officeDocument/2006/relationships/hyperlink" Target="http://creation.com/roraima-pollen" TargetMode="External"/><Relationship Id="rId7" Type="http://schemas.openxmlformats.org/officeDocument/2006/relationships/hyperlink" Target="http://creation.com/dino-dinner-hard-to-swallow"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creation.com/grass-eating-dinos" TargetMode="External"/><Relationship Id="rId5" Type="http://schemas.openxmlformats.org/officeDocument/2006/relationships/hyperlink" Target="http://creation.com/dinos-ate-birds" TargetMode="External"/><Relationship Id="rId4" Type="http://schemas.openxmlformats.org/officeDocument/2006/relationships/hyperlink" Target="http://creation.com/skeptics-australian-museum-feathered-dinosaur-displa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creation.com/mammal-hair-in-amber" TargetMode="External"/><Relationship Id="rId3" Type="http://schemas.openxmlformats.org/officeDocument/2006/relationships/hyperlink" Target="http://creation.com/roraima-pollen" TargetMode="External"/><Relationship Id="rId7" Type="http://schemas.openxmlformats.org/officeDocument/2006/relationships/hyperlink" Target="http://creation.com/dino-dinner-hard-to-swallo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creation.com/grass-eating-dinos" TargetMode="External"/><Relationship Id="rId5" Type="http://schemas.openxmlformats.org/officeDocument/2006/relationships/hyperlink" Target="http://creation.com/dinos-ate-birds" TargetMode="External"/><Relationship Id="rId4" Type="http://schemas.openxmlformats.org/officeDocument/2006/relationships/hyperlink" Target="http://creation.com/skeptics-australian-museum-feathered-dinosaur-displa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a:t>
            </a:fld>
            <a:endParaRPr lang="en-US"/>
          </a:p>
        </p:txBody>
      </p:sp>
    </p:spTree>
    <p:extLst>
      <p:ext uri="{BB962C8B-B14F-4D97-AF65-F5344CB8AC3E}">
        <p14:creationId xmlns:p14="http://schemas.microsoft.com/office/powerpoint/2010/main" val="65534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evolutionists believe that a dog like animal changed into a whale over time.  This diagram is featured in such books by prominent evolutionists such as Richard Dawkins and Carl Zimmer.</a:t>
            </a:r>
          </a:p>
          <a:p>
            <a:endParaRPr lang="en-US" dirty="0"/>
          </a:p>
          <a:p>
            <a:r>
              <a:rPr lang="en-US" dirty="0"/>
              <a:t>Used in the book “Evolution The Triumph of an Idea” by Carl Zimmer.</a:t>
            </a:r>
          </a:p>
          <a:p>
            <a:r>
              <a:rPr lang="en-US" dirty="0"/>
              <a:t>Source of this image, which can be found in the book, is</a:t>
            </a:r>
          </a:p>
          <a:p>
            <a:endParaRPr lang="en-US" dirty="0"/>
          </a:p>
          <a:p>
            <a:r>
              <a:rPr lang="en-US" dirty="0"/>
              <a:t>Source: </a:t>
            </a:r>
            <a:r>
              <a:rPr lang="en-US" u="sng" dirty="0">
                <a:hlinkClick r:id="rId3"/>
              </a:rPr>
              <a:t>PBS - WGBH Boston "Evolution" Project</a:t>
            </a:r>
            <a:endParaRPr lang="en-US" dirty="0"/>
          </a:p>
          <a:p>
            <a:r>
              <a:rPr lang="en-US" dirty="0">
                <a:hlinkClick r:id="rId4"/>
              </a:rPr>
              <a:t>http://etb-whales.blogspot.com/2012/03/whale-evolution-introduction-to.html</a:t>
            </a:r>
            <a:endParaRPr lang="en-US" dirty="0"/>
          </a:p>
          <a:p>
            <a:r>
              <a:rPr lang="en-US" dirty="0"/>
              <a:t>Image may be re-distributed on the condition that all credits stay intact:</a:t>
            </a:r>
            <a:br>
              <a:rPr lang="en-US" dirty="0"/>
            </a:br>
            <a:r>
              <a:rPr lang="en-US" i="1" dirty="0"/>
              <a:t>Reprinted with permission from Evolution: The Triumph of an Idea, by Carl Zimmer. New York: HarperCollins Publishers, 2001. Source: Art by Deborah </a:t>
            </a:r>
            <a:r>
              <a:rPr lang="en-US" i="1" dirty="0" err="1"/>
              <a:t>Perugi</a:t>
            </a:r>
            <a:r>
              <a:rPr lang="en-US" i="1" dirty="0"/>
              <a:t>, adapted from Carl Buell's cladogram from At the Water's Edge, by Carl Zimmer, Free Press, 1998.</a:t>
            </a:r>
            <a:endParaRPr lang="en-US" dirty="0"/>
          </a:p>
          <a:p>
            <a:endParaRPr lang="en-US" dirty="0"/>
          </a:p>
          <a:p>
            <a:r>
              <a:rPr lang="en-US" dirty="0"/>
              <a:t>See the documentary video:  Evolution: The Grand Experiment, Part 1</a:t>
            </a:r>
          </a:p>
          <a:p>
            <a:r>
              <a:rPr lang="en-US" dirty="0"/>
              <a:t>For an interview with Philip </a:t>
            </a:r>
            <a:r>
              <a:rPr lang="en-US" dirty="0" err="1"/>
              <a:t>Gingerich</a:t>
            </a:r>
            <a:r>
              <a:rPr lang="en-US" dirty="0"/>
              <a:t>, </a:t>
            </a:r>
            <a:r>
              <a:rPr lang="en-US" dirty="0" err="1"/>
              <a:t>Univ</a:t>
            </a:r>
            <a:r>
              <a:rPr lang="en-US" dirty="0"/>
              <a:t> of Michigan, who admits there are  no bones found to support the idea the animal had a tail, and that he just guessed that the animal had a fluked tail, but no longer believes this.</a:t>
            </a:r>
          </a:p>
        </p:txBody>
      </p:sp>
      <p:sp>
        <p:nvSpPr>
          <p:cNvPr id="4" name="Slide Number Placeholder 3"/>
          <p:cNvSpPr>
            <a:spLocks noGrp="1"/>
          </p:cNvSpPr>
          <p:nvPr>
            <p:ph type="sldNum" sz="quarter" idx="10"/>
          </p:nvPr>
        </p:nvSpPr>
        <p:spPr/>
        <p:txBody>
          <a:bodyPr/>
          <a:lstStyle/>
          <a:p>
            <a:fld id="{3C3F5014-8F2D-4B6E-8DED-7E807CE1AE70}" type="slidenum">
              <a:rPr lang="en-US" smtClean="0"/>
              <a:pPr/>
              <a:t>11</a:t>
            </a:fld>
            <a:endParaRPr lang="en-US"/>
          </a:p>
        </p:txBody>
      </p:sp>
    </p:spTree>
    <p:extLst>
      <p:ext uri="{BB962C8B-B14F-4D97-AF65-F5344CB8AC3E}">
        <p14:creationId xmlns:p14="http://schemas.microsoft.com/office/powerpoint/2010/main" val="213719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the book “Evolution The Triumph of an Idea” by Carl Zimmer,</a:t>
            </a:r>
          </a:p>
          <a:p>
            <a:r>
              <a:rPr lang="en-US" dirty="0"/>
              <a:t>Who</a:t>
            </a:r>
            <a:r>
              <a:rPr lang="en-US" baseline="0" dirty="0"/>
              <a:t> is an evolutionist who w</a:t>
            </a:r>
            <a:r>
              <a:rPr lang="en-US" dirty="0"/>
              <a:t>rites science articles regularly published in the NY Times.</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12</a:t>
            </a:fld>
            <a:endParaRPr lang="en-US"/>
          </a:p>
        </p:txBody>
      </p:sp>
    </p:spTree>
    <p:extLst>
      <p:ext uri="{BB962C8B-B14F-4D97-AF65-F5344CB8AC3E}">
        <p14:creationId xmlns:p14="http://schemas.microsoft.com/office/powerpoint/2010/main" val="390965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by Richard</a:t>
            </a:r>
            <a:r>
              <a:rPr lang="en-US" baseline="0" dirty="0"/>
              <a:t> Dawkins, used the same artwork.</a:t>
            </a:r>
          </a:p>
          <a:p>
            <a:r>
              <a:rPr lang="en-US" baseline="0" dirty="0"/>
              <a:t>Dawkins is perhaps the most </a:t>
            </a:r>
            <a:r>
              <a:rPr lang="en-US" baseline="0"/>
              <a:t>famous atheist/evolutionist.</a:t>
            </a:r>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13</a:t>
            </a:fld>
            <a:endParaRPr lang="en-US"/>
          </a:p>
        </p:txBody>
      </p:sp>
    </p:spTree>
    <p:extLst>
      <p:ext uri="{BB962C8B-B14F-4D97-AF65-F5344CB8AC3E}">
        <p14:creationId xmlns:p14="http://schemas.microsoft.com/office/powerpoint/2010/main" val="37470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 </a:t>
            </a:r>
            <a:r>
              <a:rPr lang="en-US" dirty="0" err="1"/>
              <a:t>Gingerich</a:t>
            </a:r>
            <a:r>
              <a:rPr lang="en-US" dirty="0"/>
              <a:t>, </a:t>
            </a:r>
            <a:r>
              <a:rPr lang="en-US" dirty="0" err="1"/>
              <a:t>Univ</a:t>
            </a:r>
            <a:r>
              <a:rPr lang="en-US" dirty="0"/>
              <a:t> of Michigan admitted there</a:t>
            </a:r>
            <a:r>
              <a:rPr lang="en-US" baseline="0" dirty="0"/>
              <a:t> were no fluke bones and he no longer believes </a:t>
            </a:r>
            <a:r>
              <a:rPr lang="en-US" baseline="0" dirty="0" err="1"/>
              <a:t>Rodhocetus</a:t>
            </a:r>
            <a:r>
              <a:rPr lang="en-US" baseline="0" dirty="0"/>
              <a:t> had a fluked tail.</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14</a:t>
            </a:fld>
            <a:endParaRPr lang="en-US"/>
          </a:p>
        </p:txBody>
      </p:sp>
    </p:spTree>
    <p:extLst>
      <p:ext uri="{BB962C8B-B14F-4D97-AF65-F5344CB8AC3E}">
        <p14:creationId xmlns:p14="http://schemas.microsoft.com/office/powerpoint/2010/main" val="218876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Below is from:     http://www.nature.com/nature/journal/v210/n5033/abs/210292a0.html</a:t>
            </a:r>
          </a:p>
          <a:p>
            <a:endParaRPr lang="en-US" i="1" dirty="0"/>
          </a:p>
          <a:p>
            <a:r>
              <a:rPr lang="en-US" i="1" dirty="0"/>
              <a:t>Nature</a:t>
            </a:r>
            <a:r>
              <a:rPr lang="en-US" dirty="0"/>
              <a:t> </a:t>
            </a:r>
            <a:r>
              <a:rPr lang="en-US" b="1" dirty="0"/>
              <a:t>210</a:t>
            </a:r>
            <a:r>
              <a:rPr lang="en-US" dirty="0"/>
              <a:t>, 292 - 294 (16 April 1966); doi:10.1038/210292a0</a:t>
            </a:r>
          </a:p>
          <a:p>
            <a:r>
              <a:rPr lang="en-US" b="1" dirty="0"/>
              <a:t>Occurrence of Pollen and Spores in the Roraima Formation of Venezuela and British Guiana</a:t>
            </a:r>
            <a:endParaRPr lang="en-US" dirty="0"/>
          </a:p>
          <a:p>
            <a:r>
              <a:rPr lang="en-US" cap="all" dirty="0"/>
              <a:t>R. M. STAINFORTH</a:t>
            </a:r>
            <a:endParaRPr lang="en-US" dirty="0"/>
          </a:p>
          <a:p>
            <a:r>
              <a:rPr lang="en-US" dirty="0" err="1"/>
              <a:t>Asociación</a:t>
            </a:r>
            <a:r>
              <a:rPr lang="en-US" dirty="0"/>
              <a:t> </a:t>
            </a:r>
            <a:r>
              <a:rPr lang="en-US" dirty="0" err="1"/>
              <a:t>Venezolana</a:t>
            </a:r>
            <a:r>
              <a:rPr lang="en-US" dirty="0"/>
              <a:t> de </a:t>
            </a:r>
            <a:r>
              <a:rPr lang="en-US" dirty="0" err="1"/>
              <a:t>Geología</a:t>
            </a:r>
            <a:r>
              <a:rPr lang="en-US" dirty="0"/>
              <a:t>, </a:t>
            </a:r>
            <a:r>
              <a:rPr lang="en-US" dirty="0" err="1"/>
              <a:t>Minería</a:t>
            </a:r>
            <a:r>
              <a:rPr lang="en-US" dirty="0"/>
              <a:t> y </a:t>
            </a:r>
            <a:r>
              <a:rPr lang="en-US" dirty="0" err="1"/>
              <a:t>Petróleo</a:t>
            </a:r>
            <a:r>
              <a:rPr lang="en-US" dirty="0"/>
              <a:t>, </a:t>
            </a:r>
            <a:r>
              <a:rPr lang="en-US" dirty="0" err="1"/>
              <a:t>Apartado</a:t>
            </a:r>
            <a:r>
              <a:rPr lang="en-US" dirty="0"/>
              <a:t> 4400, </a:t>
            </a:r>
            <a:r>
              <a:rPr lang="en-US" dirty="0" err="1"/>
              <a:t>Chacao</a:t>
            </a:r>
            <a:r>
              <a:rPr lang="en-US" dirty="0"/>
              <a:t>, Estado Miranda, Venezuela.</a:t>
            </a:r>
            <a:br>
              <a:rPr lang="en-US" dirty="0"/>
            </a:br>
            <a:endParaRPr lang="en-US" dirty="0"/>
          </a:p>
          <a:p>
            <a:r>
              <a:rPr lang="en-US" b="1" dirty="0"/>
              <a:t>THE discovery of pollen and spores in beds considered Precambrian (Proterozoic) has received brief notice in geological journals and the press</a:t>
            </a:r>
            <a:r>
              <a:rPr lang="en-US" b="1" baseline="30000" dirty="0"/>
              <a:t>1–3</a:t>
            </a:r>
            <a:r>
              <a:rPr lang="en-US" b="1" dirty="0"/>
              <a:t>. Individual authors will doubtless publish detailed stratigraphic and </a:t>
            </a:r>
            <a:r>
              <a:rPr lang="en-US" b="1" dirty="0" err="1"/>
              <a:t>palynologic</a:t>
            </a:r>
            <a:r>
              <a:rPr lang="en-US" b="1" dirty="0"/>
              <a:t> accounts of the occurrence in due course. Meanwhile it is considered desirable to give an outline of the facts of the case before distorted interpretations develop from inadequate data. The following summary statement has been prepared jointly by several members of the </a:t>
            </a:r>
            <a:r>
              <a:rPr lang="en-US" b="1" dirty="0" err="1"/>
              <a:t>Asociación</a:t>
            </a:r>
            <a:r>
              <a:rPr lang="en-US" b="1" dirty="0"/>
              <a:t> </a:t>
            </a:r>
            <a:r>
              <a:rPr lang="en-US" b="1" dirty="0" err="1"/>
              <a:t>Venezolana</a:t>
            </a:r>
            <a:r>
              <a:rPr lang="en-US" b="1" dirty="0"/>
              <a:t> de </a:t>
            </a:r>
            <a:r>
              <a:rPr lang="en-US" b="1" dirty="0" err="1"/>
              <a:t>Geología</a:t>
            </a:r>
            <a:r>
              <a:rPr lang="en-US" b="1" dirty="0"/>
              <a:t>, </a:t>
            </a:r>
            <a:r>
              <a:rPr lang="en-US" b="1" dirty="0" err="1"/>
              <a:t>Minería</a:t>
            </a:r>
            <a:r>
              <a:rPr lang="en-US" b="1" dirty="0"/>
              <a:t> y </a:t>
            </a:r>
            <a:r>
              <a:rPr lang="en-US" b="1" dirty="0" err="1"/>
              <a:t>Petróleo</a:t>
            </a:r>
            <a:r>
              <a:rPr lang="en-US" b="1" dirty="0"/>
              <a:t>. A single author is nominated to simplify bibliographic references.</a:t>
            </a:r>
            <a:endParaRPr lang="en-US" dirty="0"/>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15</a:t>
            </a:fld>
            <a:endParaRPr lang="en-US"/>
          </a:p>
        </p:txBody>
      </p:sp>
    </p:spTree>
    <p:extLst>
      <p:ext uri="{BB962C8B-B14F-4D97-AF65-F5344CB8AC3E}">
        <p14:creationId xmlns:p14="http://schemas.microsoft.com/office/powerpoint/2010/main" val="312990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Below is from:     http://www.nature.com/nature/journal/v210/n5033/abs/210292a0.html</a:t>
            </a:r>
          </a:p>
          <a:p>
            <a:endParaRPr lang="en-US" i="1" dirty="0"/>
          </a:p>
          <a:p>
            <a:r>
              <a:rPr lang="en-US" i="1" dirty="0"/>
              <a:t>Nature</a:t>
            </a:r>
            <a:r>
              <a:rPr lang="en-US" dirty="0"/>
              <a:t> </a:t>
            </a:r>
            <a:r>
              <a:rPr lang="en-US" b="1" dirty="0"/>
              <a:t>210</a:t>
            </a:r>
            <a:r>
              <a:rPr lang="en-US" dirty="0"/>
              <a:t>, 292 - 294 (16 April 1966); doi:10.1038/210292a0</a:t>
            </a:r>
          </a:p>
          <a:p>
            <a:r>
              <a:rPr lang="en-US" b="1" dirty="0"/>
              <a:t>Occurrence of Pollen and Spores in the Roraima Formation of Venezuela and British Guiana</a:t>
            </a:r>
            <a:endParaRPr lang="en-US" dirty="0"/>
          </a:p>
          <a:p>
            <a:r>
              <a:rPr lang="en-US" cap="all" dirty="0"/>
              <a:t>R. M. STAINFORTH</a:t>
            </a:r>
            <a:endParaRPr lang="en-US" dirty="0"/>
          </a:p>
          <a:p>
            <a:r>
              <a:rPr lang="en-US" dirty="0" err="1"/>
              <a:t>Asociación</a:t>
            </a:r>
            <a:r>
              <a:rPr lang="en-US" dirty="0"/>
              <a:t> </a:t>
            </a:r>
            <a:r>
              <a:rPr lang="en-US" dirty="0" err="1"/>
              <a:t>Venezolana</a:t>
            </a:r>
            <a:r>
              <a:rPr lang="en-US" dirty="0"/>
              <a:t> de </a:t>
            </a:r>
            <a:r>
              <a:rPr lang="en-US" dirty="0" err="1"/>
              <a:t>Geología</a:t>
            </a:r>
            <a:r>
              <a:rPr lang="en-US" dirty="0"/>
              <a:t>, </a:t>
            </a:r>
            <a:r>
              <a:rPr lang="en-US" dirty="0" err="1"/>
              <a:t>Minería</a:t>
            </a:r>
            <a:r>
              <a:rPr lang="en-US" dirty="0"/>
              <a:t> y </a:t>
            </a:r>
            <a:r>
              <a:rPr lang="en-US" dirty="0" err="1"/>
              <a:t>Petróleo</a:t>
            </a:r>
            <a:r>
              <a:rPr lang="en-US" dirty="0"/>
              <a:t>, </a:t>
            </a:r>
            <a:r>
              <a:rPr lang="en-US" dirty="0" err="1"/>
              <a:t>Apartado</a:t>
            </a:r>
            <a:r>
              <a:rPr lang="en-US" dirty="0"/>
              <a:t> 4400, </a:t>
            </a:r>
            <a:r>
              <a:rPr lang="en-US" dirty="0" err="1"/>
              <a:t>Chacao</a:t>
            </a:r>
            <a:r>
              <a:rPr lang="en-US" dirty="0"/>
              <a:t>, Estado Miranda, Venezuela.</a:t>
            </a:r>
            <a:br>
              <a:rPr lang="en-US" dirty="0"/>
            </a:br>
            <a:endParaRPr lang="en-US" dirty="0"/>
          </a:p>
          <a:p>
            <a:r>
              <a:rPr lang="en-US" b="1" dirty="0"/>
              <a:t>THE discovery of pollen and spores in beds considered Precambrian (Proterozoic) has received brief notice in geological journals and the press</a:t>
            </a:r>
            <a:r>
              <a:rPr lang="en-US" b="1" baseline="30000" dirty="0"/>
              <a:t>1–3</a:t>
            </a:r>
            <a:r>
              <a:rPr lang="en-US" b="1" dirty="0"/>
              <a:t>. Individual authors will doubtless publish detailed stratigraphic and </a:t>
            </a:r>
            <a:r>
              <a:rPr lang="en-US" b="1" dirty="0" err="1"/>
              <a:t>palynologic</a:t>
            </a:r>
            <a:r>
              <a:rPr lang="en-US" b="1" dirty="0"/>
              <a:t> accounts of the occurrence in due course. Meanwhile it is considered desirable to give an outline of the facts of the case before distorted interpretations develop from inadequate data. The following summary statement has been prepared jointly by several members of the </a:t>
            </a:r>
            <a:r>
              <a:rPr lang="en-US" b="1" dirty="0" err="1"/>
              <a:t>Asociación</a:t>
            </a:r>
            <a:r>
              <a:rPr lang="en-US" b="1" dirty="0"/>
              <a:t> </a:t>
            </a:r>
            <a:r>
              <a:rPr lang="en-US" b="1" dirty="0" err="1"/>
              <a:t>Venezolana</a:t>
            </a:r>
            <a:r>
              <a:rPr lang="en-US" b="1" dirty="0"/>
              <a:t> de </a:t>
            </a:r>
            <a:r>
              <a:rPr lang="en-US" b="1" dirty="0" err="1"/>
              <a:t>Geología</a:t>
            </a:r>
            <a:r>
              <a:rPr lang="en-US" b="1" dirty="0"/>
              <a:t>, </a:t>
            </a:r>
            <a:r>
              <a:rPr lang="en-US" b="1" dirty="0" err="1"/>
              <a:t>Minería</a:t>
            </a:r>
            <a:r>
              <a:rPr lang="en-US" b="1" dirty="0"/>
              <a:t> y </a:t>
            </a:r>
            <a:r>
              <a:rPr lang="en-US" b="1" dirty="0" err="1"/>
              <a:t>Petróleo</a:t>
            </a:r>
            <a:r>
              <a:rPr lang="en-US" b="1" dirty="0"/>
              <a:t>. A single author is nominated to simplify bibliographic references.</a:t>
            </a:r>
            <a:endParaRPr lang="en-US" dirty="0"/>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16</a:t>
            </a:fld>
            <a:endParaRPr lang="en-US"/>
          </a:p>
        </p:txBody>
      </p:sp>
    </p:spTree>
    <p:extLst>
      <p:ext uri="{BB962C8B-B14F-4D97-AF65-F5344CB8AC3E}">
        <p14:creationId xmlns:p14="http://schemas.microsoft.com/office/powerpoint/2010/main" val="204351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dirty="0" err="1"/>
              <a:t>Horselike</a:t>
            </a:r>
            <a:r>
              <a:rPr lang="en-US" dirty="0"/>
              <a:t> </a:t>
            </a:r>
            <a:r>
              <a:rPr lang="en-US" dirty="0" err="1"/>
              <a:t>hoofprints</a:t>
            </a:r>
            <a:r>
              <a:rPr lang="en-US" dirty="0"/>
              <a:t> in Grand Canyon in Esplanade Sandstone (early Permian)</a:t>
            </a:r>
          </a:p>
          <a:p>
            <a:endParaRPr lang="en-US" dirty="0"/>
          </a:p>
          <a:p>
            <a:r>
              <a:rPr lang="en-US" dirty="0"/>
              <a:t>A leading authority on the Grand Canyon published photographs of </a:t>
            </a:r>
            <a:r>
              <a:rPr lang="en-US" dirty="0" err="1"/>
              <a:t>horselike</a:t>
            </a:r>
            <a:r>
              <a:rPr lang="en-US" dirty="0"/>
              <a:t> </a:t>
            </a:r>
            <a:r>
              <a:rPr lang="en-US" dirty="0" err="1"/>
              <a:t>hoofprints</a:t>
            </a:r>
            <a:r>
              <a:rPr lang="en-US" dirty="0"/>
              <a:t> visible in rocks that, according to the theory of evolution, predate hoofed animals by more than 100 million </a:t>
            </a:r>
            <a:r>
              <a:rPr lang="en-US" dirty="0" err="1"/>
              <a:t>years.</a:t>
            </a:r>
            <a:r>
              <a:rPr lang="en-US" baseline="30000" dirty="0" err="1">
                <a:hlinkClick r:id="rId3"/>
              </a:rPr>
              <a:t>c</a:t>
            </a:r>
            <a:endParaRPr lang="en-US" baseline="30000" dirty="0"/>
          </a:p>
          <a:p>
            <a:pPr marL="68580" indent="0">
              <a:buNone/>
            </a:pPr>
            <a:r>
              <a:rPr lang="en-US" sz="1100" i="1" dirty="0"/>
              <a:t>c . Edwin D. McKee, The </a:t>
            </a:r>
            <a:r>
              <a:rPr lang="en-US" sz="1100" i="1" dirty="0" err="1"/>
              <a:t>Supai</a:t>
            </a:r>
            <a:r>
              <a:rPr lang="en-US" sz="1100" i="1" dirty="0"/>
              <a:t> Group of Grand Canyon, Geological Survey Professional Paper 1173 (Washington, D.C.: U.S. Government Printing Office, 1982), pp. 93–96, 100</a:t>
            </a:r>
            <a:endParaRPr lang="en-US" i="1" baseline="30000" dirty="0"/>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17</a:t>
            </a:fld>
            <a:endParaRPr lang="en-US"/>
          </a:p>
        </p:txBody>
      </p:sp>
    </p:spTree>
    <p:extLst>
      <p:ext uri="{BB962C8B-B14F-4D97-AF65-F5344CB8AC3E}">
        <p14:creationId xmlns:p14="http://schemas.microsoft.com/office/powerpoint/2010/main" val="20214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earliest known horses evolved </a:t>
            </a:r>
            <a:r>
              <a:rPr lang="en-US" b="1" dirty="0"/>
              <a:t>55 million years ago</a:t>
            </a:r>
            <a:r>
              <a:rPr lang="en-US" dirty="0"/>
              <a:t> and for much of this time, multiple horse species lived at the same time, often side by side, as seen in this diorama.”</a:t>
            </a:r>
          </a:p>
          <a:p>
            <a:r>
              <a:rPr lang="en-US" dirty="0">
                <a:hlinkClick r:id="rId3"/>
              </a:rPr>
              <a:t>The Evolution of Horses - American Museum of Natural History</a:t>
            </a:r>
            <a:endParaRPr lang="en-US" dirty="0"/>
          </a:p>
          <a:p>
            <a:r>
              <a:rPr lang="en-US" dirty="0"/>
              <a:t>www.amnh.org/.../</a:t>
            </a:r>
            <a:r>
              <a:rPr lang="en-US" b="1" dirty="0"/>
              <a:t>horse</a:t>
            </a:r>
            <a:r>
              <a:rPr lang="en-US" dirty="0"/>
              <a:t>/the-</a:t>
            </a:r>
            <a:r>
              <a:rPr lang="en-US" b="1" dirty="0" err="1"/>
              <a:t>evolutio</a:t>
            </a:r>
            <a:r>
              <a:rPr lang="en-US" dirty="0"/>
              <a:t>...American Museum of Natural History</a:t>
            </a:r>
          </a:p>
          <a:p>
            <a:endParaRPr lang="en-US" dirty="0"/>
          </a:p>
          <a:p>
            <a:endParaRPr lang="en-US" dirty="0"/>
          </a:p>
          <a:p>
            <a:endParaRPr lang="en-US" dirty="0"/>
          </a:p>
          <a:p>
            <a:r>
              <a:rPr lang="en-US" b="1" dirty="0"/>
              <a:t>Esplanade Sandstone</a:t>
            </a:r>
          </a:p>
          <a:p>
            <a:r>
              <a:rPr lang="en-US" dirty="0"/>
              <a:t>Early Permian - 315 million years </a:t>
            </a:r>
            <a:br>
              <a:rPr lang="en-US" dirty="0"/>
            </a:br>
            <a:r>
              <a:rPr lang="en-US" dirty="0"/>
              <a:t>(age used by National Park Service; </a:t>
            </a:r>
            <a:br>
              <a:rPr lang="en-US" dirty="0"/>
            </a:br>
            <a:r>
              <a:rPr lang="en-US" dirty="0"/>
              <a:t>Mathis and Bowman, 2005)</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18</a:t>
            </a:fld>
            <a:endParaRPr lang="en-US"/>
          </a:p>
        </p:txBody>
      </p:sp>
    </p:spTree>
    <p:extLst>
      <p:ext uri="{BB962C8B-B14F-4D97-AF65-F5344CB8AC3E}">
        <p14:creationId xmlns:p14="http://schemas.microsoft.com/office/powerpoint/2010/main" val="155252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752600"/>
          </a:xfrm>
        </p:spPr>
        <p:txBody>
          <a:bodyPr/>
          <a:lstStyle/>
          <a:p>
            <a:r>
              <a:rPr lang="en-US" dirty="0"/>
              <a:t>Evolutionists like to try to explain away these types of fossils by guessing that a recent layer of rock was laid down and the more recent creatures created the footprints.  But that cannot explain what we see here, because the rock layers are well defined and there is over 1,000 feet of highly studied old rock layers on top of the layer the footprints were photographed in.   The photos appeared in a professional paper of the U.S. Geological Survey.</a:t>
            </a:r>
          </a:p>
          <a:p>
            <a:endParaRPr lang="en-US" dirty="0"/>
          </a:p>
          <a:p>
            <a:r>
              <a:rPr lang="en-US" i="1" dirty="0"/>
              <a:t>c . Edwin D. McKee, The </a:t>
            </a:r>
            <a:r>
              <a:rPr lang="en-US" i="1" dirty="0" err="1"/>
              <a:t>Supai</a:t>
            </a:r>
            <a:r>
              <a:rPr lang="en-US" i="1" dirty="0"/>
              <a:t> Group of Grand Canyon, Geological Survey Professional Paper 1173 (Washington, D.C.: U.S. Government Printing Office, 1982), pp. 93–96, 100</a:t>
            </a:r>
            <a:endParaRPr lang="en-US" i="1" baseline="30000" dirty="0"/>
          </a:p>
          <a:p>
            <a:endParaRPr lang="en-US" dirty="0"/>
          </a:p>
          <a:p>
            <a:endParaRPr lang="en-US" dirty="0"/>
          </a:p>
          <a:p>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19</a:t>
            </a:fld>
            <a:endParaRPr lang="en-US"/>
          </a:p>
        </p:txBody>
      </p:sp>
    </p:spTree>
    <p:extLst>
      <p:ext uri="{BB962C8B-B14F-4D97-AF65-F5344CB8AC3E}">
        <p14:creationId xmlns:p14="http://schemas.microsoft.com/office/powerpoint/2010/main" val="316167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Evolutionists like to try to explain away these types of fossils by guessing that a recent layer of rock was laid down and the more recent creatures created the footprints.  But that does not work here, because there is over 1,000 feet of old rock layers on top of the layer the footprints were photographed in.   The photos appeared in a professional report of the U.S. Geological Survey.</a:t>
            </a:r>
          </a:p>
          <a:p>
            <a:endParaRPr lang="en-US" dirty="0"/>
          </a:p>
          <a:p>
            <a:r>
              <a:rPr lang="en-US" dirty="0"/>
              <a:t>According to evolution, large mammals, like horses, did not come until after the age of dinosaurs.  But according to actual fossil </a:t>
            </a:r>
            <a:r>
              <a:rPr lang="en-US" dirty="0" err="1"/>
              <a:t>hoofprints</a:t>
            </a:r>
            <a:r>
              <a:rPr lang="en-US" dirty="0"/>
              <a:t>, large </a:t>
            </a:r>
            <a:r>
              <a:rPr lang="en-US" dirty="0" err="1"/>
              <a:t>horselike</a:t>
            </a:r>
            <a:r>
              <a:rPr lang="en-US" dirty="0"/>
              <a:t> animals existed a long time before dinosaurs existed.   So could not have been </a:t>
            </a:r>
            <a:r>
              <a:rPr lang="en-US" dirty="0" err="1"/>
              <a:t>dinos</a:t>
            </a:r>
            <a:r>
              <a:rPr lang="en-US" dirty="0"/>
              <a:t> with hoofs.</a:t>
            </a:r>
          </a:p>
          <a:p>
            <a:endParaRPr lang="en-US" dirty="0"/>
          </a:p>
          <a:p>
            <a:endParaRPr lang="en-US" dirty="0"/>
          </a:p>
          <a:p>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20</a:t>
            </a:fld>
            <a:endParaRPr lang="en-US"/>
          </a:p>
        </p:txBody>
      </p:sp>
      <p:pic>
        <p:nvPicPr>
          <p:cNvPr id="8" name="Picture 7"/>
          <p:cNvPicPr>
            <a:picLocks noChangeAspect="1"/>
          </p:cNvPicPr>
          <p:nvPr/>
        </p:nvPicPr>
        <p:blipFill>
          <a:blip r:embed="rId3"/>
          <a:stretch>
            <a:fillRect/>
          </a:stretch>
        </p:blipFill>
        <p:spPr>
          <a:xfrm>
            <a:off x="685800" y="6096000"/>
            <a:ext cx="5089548" cy="3046413"/>
          </a:xfrm>
          <a:prstGeom prst="rect">
            <a:avLst/>
          </a:prstGeom>
        </p:spPr>
      </p:pic>
    </p:spTree>
    <p:extLst>
      <p:ext uri="{BB962C8B-B14F-4D97-AF65-F5344CB8AC3E}">
        <p14:creationId xmlns:p14="http://schemas.microsoft.com/office/powerpoint/2010/main" val="202405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a:t>From</a:t>
            </a:r>
            <a:r>
              <a:rPr lang="en-US" dirty="0"/>
              <a:t> http://creation.com/fossils-out-of-order</a:t>
            </a:r>
          </a:p>
          <a:p>
            <a:r>
              <a:rPr lang="en-US" dirty="0"/>
              <a:t>1) Perhaps most astonishingly, </a:t>
            </a:r>
            <a:r>
              <a:rPr lang="en-US" dirty="0">
                <a:hlinkClick r:id="rId3"/>
              </a:rPr>
              <a:t>pollen fossils</a:t>
            </a:r>
            <a:r>
              <a:rPr lang="en-US" dirty="0"/>
              <a:t>—evidence of flowering plants—were found in the Precambrian strata. According to evolutionists, flowering plants first evolved 160 </a:t>
            </a:r>
            <a:r>
              <a:rPr lang="en-US" dirty="0" err="1"/>
              <a:t>mya</a:t>
            </a:r>
            <a:r>
              <a:rPr lang="en-US" dirty="0"/>
              <a:t>, but the Precambrian strata is older than 550 </a:t>
            </a:r>
            <a:r>
              <a:rPr lang="en-US" dirty="0" err="1"/>
              <a:t>mya</a:t>
            </a:r>
            <a:r>
              <a:rPr lang="en-US" dirty="0"/>
              <a:t>.</a:t>
            </a:r>
          </a:p>
          <a:p>
            <a:r>
              <a:rPr lang="en-US" dirty="0"/>
              <a:t>2) Dinosaurs are supposed to have evolved into birds. But </a:t>
            </a:r>
            <a:r>
              <a:rPr lang="en-US" dirty="0" err="1">
                <a:hlinkClick r:id="rId4"/>
              </a:rPr>
              <a:t>Confuciusornis</a:t>
            </a:r>
            <a:r>
              <a:rPr lang="en-US" dirty="0" err="1"/>
              <a:t>was</a:t>
            </a:r>
            <a:r>
              <a:rPr lang="en-US" dirty="0"/>
              <a:t> a true beaked bird that pre-dates the ‘feathered’ dinosaurs that it allegedly came from. It also has been found in the </a:t>
            </a:r>
            <a:r>
              <a:rPr lang="en-US" dirty="0">
                <a:hlinkClick r:id="rId5"/>
              </a:rPr>
              <a:t>stomach of a dinosaur</a:t>
            </a:r>
            <a:r>
              <a:rPr lang="en-US" dirty="0"/>
              <a:t>.</a:t>
            </a:r>
          </a:p>
          <a:p>
            <a:r>
              <a:rPr lang="en-US" dirty="0">
                <a:hlinkClick r:id="rId6"/>
              </a:rPr>
              <a:t>3) Grass</a:t>
            </a:r>
            <a:r>
              <a:rPr lang="en-US" dirty="0"/>
              <a:t> which has been found in fossilized dinosaur coprolites (fossilized dung). But grass is not supposed to have evolved until at least 10 million years after the dinosaurs went extinct.</a:t>
            </a:r>
          </a:p>
          <a:p>
            <a:r>
              <a:rPr lang="en-US" dirty="0"/>
              <a:t>4) A dog-like mammal fossil was found with remains of </a:t>
            </a:r>
            <a:r>
              <a:rPr lang="en-US" dirty="0">
                <a:hlinkClick r:id="rId7"/>
              </a:rPr>
              <a:t>dinosaurs in its stomach</a:t>
            </a:r>
            <a:r>
              <a:rPr lang="en-US" dirty="0"/>
              <a:t>—but no mammals large enough to prey on dinosaurs were supposed to exist alongside them.</a:t>
            </a:r>
          </a:p>
          <a:p>
            <a:r>
              <a:rPr lang="en-US" dirty="0"/>
              <a:t>5) A </a:t>
            </a:r>
            <a:r>
              <a:rPr lang="en-US" dirty="0">
                <a:hlinkClick r:id="rId8"/>
              </a:rPr>
              <a:t>mammal hair was found in amber</a:t>
            </a:r>
            <a:r>
              <a:rPr lang="en-US" dirty="0"/>
              <a:t> supposed 100 million years old. Once again, this is smack in the middle of the alleged ‘age of dinosaurs’ when no such mammals existed.</a:t>
            </a:r>
          </a:p>
          <a:p>
            <a:r>
              <a:rPr lang="en-US" dirty="0"/>
              <a:t>.</a:t>
            </a:r>
          </a:p>
          <a:p>
            <a:r>
              <a:rPr lang="en-US" dirty="0">
                <a:hlinkClick r:id="rId7"/>
              </a:rPr>
              <a:t>http://creation.com/dino-dinner-hard-to-swallow</a:t>
            </a:r>
            <a:r>
              <a:rPr lang="en-US" dirty="0"/>
              <a:t>     January 21, 2005</a:t>
            </a:r>
          </a:p>
          <a:p>
            <a:r>
              <a:rPr lang="en-US" dirty="0"/>
              <a:t>A recent fossil discovery in China has evolutionists scratching their heads over a mammal’s last meal.</a:t>
            </a:r>
          </a:p>
          <a:p>
            <a:r>
              <a:rPr lang="en-US" dirty="0"/>
              <a:t>The fossilized remains of a small dinosaur (</a:t>
            </a:r>
            <a:r>
              <a:rPr lang="en-US" dirty="0" err="1"/>
              <a:t>psittacosaur</a:t>
            </a:r>
            <a:r>
              <a:rPr lang="en-US" dirty="0"/>
              <a:t>) have been found in the belly of a dog-like mammal named </a:t>
            </a:r>
            <a:r>
              <a:rPr lang="en-US" i="1" dirty="0" err="1"/>
              <a:t>Repenomamus</a:t>
            </a:r>
            <a:r>
              <a:rPr lang="en-US" i="1" dirty="0"/>
              <a:t> </a:t>
            </a:r>
            <a:r>
              <a:rPr lang="en-US" i="1" dirty="0" err="1"/>
              <a:t>robustus</a:t>
            </a:r>
            <a:r>
              <a:rPr lang="en-US" dirty="0"/>
              <a:t>. Researchers have also found a second fossil that they have named </a:t>
            </a:r>
            <a:r>
              <a:rPr lang="en-US" i="1" dirty="0" err="1"/>
              <a:t>Repenomamus</a:t>
            </a:r>
            <a:r>
              <a:rPr lang="en-US" i="1" dirty="0"/>
              <a:t> </a:t>
            </a:r>
            <a:r>
              <a:rPr lang="en-US" i="1" dirty="0" err="1"/>
              <a:t>giganticus</a:t>
            </a:r>
            <a:r>
              <a:rPr lang="en-US" dirty="0"/>
              <a:t>. This second fossil has been described as “breathtaking” and “about the size of a modern dog.”</a:t>
            </a:r>
            <a:r>
              <a:rPr lang="en-US" baseline="30000" dirty="0"/>
              <a:t>1</a:t>
            </a:r>
            <a:r>
              <a:rPr lang="en-US" dirty="0"/>
              <a:t> This is a real surprise for evolutionists because evolutionary assumptions say that mammals living during the so-called “age of the dinosaurs” couldn’t possibly have been that big; rather, they had to be small to better avoid the huge reptiles. It has some evolutionary scientists quite concerned, for it challenges what they have believed for years.</a:t>
            </a:r>
          </a:p>
          <a:p>
            <a:r>
              <a:rPr lang="en-US" dirty="0"/>
              <a:t>References</a:t>
            </a:r>
          </a:p>
          <a:p>
            <a:r>
              <a:rPr lang="en-US" dirty="0" err="1"/>
              <a:t>Verrengia</a:t>
            </a:r>
            <a:r>
              <a:rPr lang="en-US" dirty="0"/>
              <a:t>, J., “Mammal ate dinosaur, to scientists’ surprise,” </a:t>
            </a:r>
            <a:r>
              <a:rPr lang="en-US" i="1" dirty="0"/>
              <a:t>Cincinnati Enquirer,</a:t>
            </a:r>
            <a:r>
              <a:rPr lang="en-US" dirty="0"/>
              <a:t> A5, January 13, 2005.</a:t>
            </a:r>
          </a:p>
          <a:p>
            <a:r>
              <a:rPr lang="en-US" dirty="0"/>
              <a:t>Hu, Y., </a:t>
            </a:r>
            <a:r>
              <a:rPr lang="en-US" dirty="0" err="1"/>
              <a:t>Meng</a:t>
            </a:r>
            <a:r>
              <a:rPr lang="en-US" dirty="0"/>
              <a:t>, J., Wang, Y. &amp; Li, C. “Large Mesozoic mammals fed on young dinosaurs,” </a:t>
            </a:r>
            <a:r>
              <a:rPr lang="en-US" i="1" dirty="0"/>
              <a:t>Nature</a:t>
            </a:r>
            <a:r>
              <a:rPr lang="en-US" dirty="0"/>
              <a:t> </a:t>
            </a:r>
            <a:r>
              <a:rPr lang="en-US" b="1" dirty="0"/>
              <a:t>433</a:t>
            </a:r>
            <a:r>
              <a:rPr lang="en-US" dirty="0"/>
              <a:t>:149–152, January 13, 2005.</a:t>
            </a:r>
          </a:p>
          <a:p>
            <a:r>
              <a:rPr lang="en-US" dirty="0"/>
              <a:t>Weil, A. “Living large in the Cretaceous,” </a:t>
            </a:r>
            <a:r>
              <a:rPr lang="en-US" i="1" dirty="0"/>
              <a:t>Nature</a:t>
            </a:r>
            <a:r>
              <a:rPr lang="en-US" dirty="0"/>
              <a:t> </a:t>
            </a:r>
            <a:r>
              <a:rPr lang="en-US" b="1" dirty="0"/>
              <a:t>433</a:t>
            </a:r>
            <a:r>
              <a:rPr lang="en-US" dirty="0"/>
              <a:t>:116–117, January 13, 2005.</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a:t>
            </a:fld>
            <a:endParaRPr lang="en-US"/>
          </a:p>
        </p:txBody>
      </p:sp>
    </p:spTree>
    <p:extLst>
      <p:ext uri="{BB962C8B-B14F-4D97-AF65-F5344CB8AC3E}">
        <p14:creationId xmlns:p14="http://schemas.microsoft.com/office/powerpoint/2010/main" val="391103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fossil tree that extends through many layers of rock.  Obviously the tree did not grow up through the rock layers.  The rocks layers were laid down very quickly by a flood.  Trees that go through rock layers are common in coal mines.  They often extend up through the layer of coal and are a danger to the miners.  When the lower part of the tree is cut off, sometimes the upper part of the tree falls down into the mine and can kill a miner.  A friend of Mike </a:t>
            </a:r>
            <a:r>
              <a:rPr lang="en-US" baseline="0" dirty="0" err="1" smtClean="0"/>
              <a:t>Derewianka</a:t>
            </a:r>
            <a:r>
              <a:rPr lang="en-US" baseline="0" dirty="0" smtClean="0"/>
              <a:t> in a geology class went to a coal mine (in Tennessee or Kentucky) and saw such a tree.</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21</a:t>
            </a:fld>
            <a:endParaRPr lang="en-US"/>
          </a:p>
        </p:txBody>
      </p:sp>
    </p:spTree>
    <p:extLst>
      <p:ext uri="{BB962C8B-B14F-4D97-AF65-F5344CB8AC3E}">
        <p14:creationId xmlns:p14="http://schemas.microsoft.com/office/powerpoint/2010/main" val="126855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Marine</a:t>
            </a:r>
            <a:r>
              <a:rPr lang="en-US" baseline="0" dirty="0" smtClean="0"/>
              <a:t> fossils are found on the highest mountains all over the earth, including the Himalayas where Mount Everest is and Pike’s Peak in the American Rocky Mountains.  This photo is of a fossil clam in shale taken at an elevation of 1700 feet above sea level in the state of New York.  (photo by Michael </a:t>
            </a:r>
            <a:r>
              <a:rPr lang="en-US" baseline="0" dirty="0" err="1" smtClean="0"/>
              <a:t>Derewianka</a:t>
            </a:r>
            <a:r>
              <a:rPr lang="en-US" baseline="0" dirty="0" smtClean="0"/>
              <a:t> – public domain.)</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22</a:t>
            </a:fld>
            <a:endParaRPr lang="en-US"/>
          </a:p>
        </p:txBody>
      </p:sp>
    </p:spTree>
    <p:extLst>
      <p:ext uri="{BB962C8B-B14F-4D97-AF65-F5344CB8AC3E}">
        <p14:creationId xmlns:p14="http://schemas.microsoft.com/office/powerpoint/2010/main" val="386114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Tapeats</a:t>
            </a:r>
            <a:r>
              <a:rPr lang="en-US" baseline="0" dirty="0" smtClean="0"/>
              <a:t> Sandstone extends through much of North America, from Maine to Nevada and from Texas to the northern Canadian artic.  Sandstones are formed by water deposits.  Only a global flood like Noah’s Flood in the Bible could have carried the sediments needed to form it and other similar rock layers.</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23</a:t>
            </a:fld>
            <a:endParaRPr lang="en-US"/>
          </a:p>
        </p:txBody>
      </p:sp>
    </p:spTree>
    <p:extLst>
      <p:ext uri="{BB962C8B-B14F-4D97-AF65-F5344CB8AC3E}">
        <p14:creationId xmlns:p14="http://schemas.microsoft.com/office/powerpoint/2010/main" val="357968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432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a:t>From</a:t>
            </a:r>
            <a:r>
              <a:rPr lang="en-US" dirty="0"/>
              <a:t> http://creation.com/fossils-out-of-order</a:t>
            </a:r>
          </a:p>
          <a:p>
            <a:r>
              <a:rPr lang="en-US" dirty="0"/>
              <a:t>1) Perhaps most astonishingly, </a:t>
            </a:r>
            <a:r>
              <a:rPr lang="en-US" dirty="0">
                <a:hlinkClick r:id="rId3"/>
              </a:rPr>
              <a:t>pollen fossils</a:t>
            </a:r>
            <a:r>
              <a:rPr lang="en-US" dirty="0"/>
              <a:t>—evidence of flowering plants—were found in the Precambrian strata. According to evolutionists, flowering plants first evolved 160 </a:t>
            </a:r>
            <a:r>
              <a:rPr lang="en-US" dirty="0" err="1"/>
              <a:t>mya</a:t>
            </a:r>
            <a:r>
              <a:rPr lang="en-US" dirty="0"/>
              <a:t>, but the Precambrian strata is older than 550 </a:t>
            </a:r>
            <a:r>
              <a:rPr lang="en-US" dirty="0" err="1"/>
              <a:t>mya</a:t>
            </a:r>
            <a:r>
              <a:rPr lang="en-US" dirty="0"/>
              <a:t>.</a:t>
            </a:r>
          </a:p>
          <a:p>
            <a:r>
              <a:rPr lang="en-US" dirty="0"/>
              <a:t>2) Dinosaurs are supposed to have evolved into birds. But </a:t>
            </a:r>
            <a:r>
              <a:rPr lang="en-US" dirty="0" err="1">
                <a:hlinkClick r:id="rId4"/>
              </a:rPr>
              <a:t>Confuciusornis</a:t>
            </a:r>
            <a:r>
              <a:rPr lang="en-US" dirty="0" err="1"/>
              <a:t>was</a:t>
            </a:r>
            <a:r>
              <a:rPr lang="en-US" dirty="0"/>
              <a:t> a true beaked bird that pre-dates the ‘feathered’ dinosaurs that it allegedly came from. It also has been found in the </a:t>
            </a:r>
            <a:r>
              <a:rPr lang="en-US" dirty="0">
                <a:hlinkClick r:id="rId5"/>
              </a:rPr>
              <a:t>stomach of a dinosaur</a:t>
            </a:r>
            <a:r>
              <a:rPr lang="en-US" dirty="0"/>
              <a:t>.</a:t>
            </a:r>
          </a:p>
          <a:p>
            <a:r>
              <a:rPr lang="en-US" dirty="0">
                <a:hlinkClick r:id="rId6"/>
              </a:rPr>
              <a:t>3) Grass</a:t>
            </a:r>
            <a:r>
              <a:rPr lang="en-US" dirty="0"/>
              <a:t> which has been found in fossilized dinosaur coprolites (fossilized dung). But grass is not supposed to have evolved until at least 10 million years after the dinosaurs went extinct.</a:t>
            </a:r>
          </a:p>
          <a:p>
            <a:r>
              <a:rPr lang="en-US" dirty="0"/>
              <a:t>4) A dog-like mammal fossil was found with remains of </a:t>
            </a:r>
            <a:r>
              <a:rPr lang="en-US" dirty="0">
                <a:hlinkClick r:id="rId7"/>
              </a:rPr>
              <a:t>dinosaurs in its stomach</a:t>
            </a:r>
            <a:r>
              <a:rPr lang="en-US" dirty="0"/>
              <a:t>—but no mammals large enough to prey on dinosaurs were supposed to exist alongside them.</a:t>
            </a:r>
          </a:p>
          <a:p>
            <a:r>
              <a:rPr lang="en-US" dirty="0"/>
              <a:t>5) A </a:t>
            </a:r>
            <a:r>
              <a:rPr lang="en-US" dirty="0">
                <a:hlinkClick r:id="rId8"/>
              </a:rPr>
              <a:t>mammal hair was found in amber</a:t>
            </a:r>
            <a:r>
              <a:rPr lang="en-US" dirty="0"/>
              <a:t> supposed 100 million years old. Once again, this is smack in the middle of the alleged ‘age of dinosaurs’ when no such mammals existed.</a:t>
            </a:r>
          </a:p>
          <a:p>
            <a:r>
              <a:rPr lang="en-US" dirty="0"/>
              <a:t>.</a:t>
            </a:r>
          </a:p>
          <a:p>
            <a:r>
              <a:rPr lang="en-US" dirty="0">
                <a:hlinkClick r:id="rId7"/>
              </a:rPr>
              <a:t>http://creation.com/dino-dinner-hard-to-swallow</a:t>
            </a:r>
            <a:r>
              <a:rPr lang="en-US" dirty="0"/>
              <a:t>     January 21, 2005</a:t>
            </a:r>
          </a:p>
          <a:p>
            <a:r>
              <a:rPr lang="en-US" dirty="0"/>
              <a:t>A recent fossil discovery in China has evolutionists scratching their heads over a mammal’s last meal.</a:t>
            </a:r>
          </a:p>
          <a:p>
            <a:r>
              <a:rPr lang="en-US" dirty="0"/>
              <a:t>The fossilized remains of a small dinosaur (</a:t>
            </a:r>
            <a:r>
              <a:rPr lang="en-US" dirty="0" err="1"/>
              <a:t>psittacosaur</a:t>
            </a:r>
            <a:r>
              <a:rPr lang="en-US" dirty="0"/>
              <a:t>) have been found in the belly of a dog-like mammal named </a:t>
            </a:r>
            <a:r>
              <a:rPr lang="en-US" i="1" dirty="0" err="1"/>
              <a:t>Repenomamus</a:t>
            </a:r>
            <a:r>
              <a:rPr lang="en-US" i="1" dirty="0"/>
              <a:t> </a:t>
            </a:r>
            <a:r>
              <a:rPr lang="en-US" i="1" dirty="0" err="1"/>
              <a:t>robustus</a:t>
            </a:r>
            <a:r>
              <a:rPr lang="en-US" dirty="0"/>
              <a:t>. Researchers have also found a second fossil that they have named </a:t>
            </a:r>
            <a:r>
              <a:rPr lang="en-US" i="1" dirty="0" err="1"/>
              <a:t>Repenomamus</a:t>
            </a:r>
            <a:r>
              <a:rPr lang="en-US" i="1" dirty="0"/>
              <a:t> </a:t>
            </a:r>
            <a:r>
              <a:rPr lang="en-US" i="1" dirty="0" err="1"/>
              <a:t>giganticus</a:t>
            </a:r>
            <a:r>
              <a:rPr lang="en-US" dirty="0"/>
              <a:t>. This second fossil has been described as “breathtaking” and “about the size of a modern dog.”</a:t>
            </a:r>
            <a:r>
              <a:rPr lang="en-US" baseline="30000" dirty="0"/>
              <a:t>1</a:t>
            </a:r>
            <a:r>
              <a:rPr lang="en-US" dirty="0"/>
              <a:t> This is a real surprise for evolutionists because evolutionary assumptions say that mammals living during the so-called “age of the dinosaurs” couldn’t possibly have been that big; rather, they had to be small to better avoid the huge reptiles. It has some evolutionary scientists quite concerned, for it challenges what they have believed for years.</a:t>
            </a:r>
          </a:p>
          <a:p>
            <a:r>
              <a:rPr lang="en-US" dirty="0"/>
              <a:t>References</a:t>
            </a:r>
          </a:p>
          <a:p>
            <a:r>
              <a:rPr lang="en-US" dirty="0" err="1"/>
              <a:t>Verrengia</a:t>
            </a:r>
            <a:r>
              <a:rPr lang="en-US" dirty="0"/>
              <a:t>, J., “Mammal ate dinosaur, to scientists’ surprise,” </a:t>
            </a:r>
            <a:r>
              <a:rPr lang="en-US" i="1" dirty="0"/>
              <a:t>Cincinnati Enquirer,</a:t>
            </a:r>
            <a:r>
              <a:rPr lang="en-US" dirty="0"/>
              <a:t> A5, January 13, 2005.</a:t>
            </a:r>
          </a:p>
          <a:p>
            <a:r>
              <a:rPr lang="en-US" dirty="0"/>
              <a:t>Hu, Y., </a:t>
            </a:r>
            <a:r>
              <a:rPr lang="en-US" dirty="0" err="1"/>
              <a:t>Meng</a:t>
            </a:r>
            <a:r>
              <a:rPr lang="en-US" dirty="0"/>
              <a:t>, J., Wang, Y. &amp; Li, C. “Large Mesozoic mammals fed on young dinosaurs,” </a:t>
            </a:r>
            <a:r>
              <a:rPr lang="en-US" i="1" dirty="0"/>
              <a:t>Nature</a:t>
            </a:r>
            <a:r>
              <a:rPr lang="en-US" dirty="0"/>
              <a:t> </a:t>
            </a:r>
            <a:r>
              <a:rPr lang="en-US" b="1" dirty="0"/>
              <a:t>433</a:t>
            </a:r>
            <a:r>
              <a:rPr lang="en-US" dirty="0"/>
              <a:t>:149–152, January 13, 2005.</a:t>
            </a:r>
          </a:p>
          <a:p>
            <a:r>
              <a:rPr lang="en-US" dirty="0"/>
              <a:t>Weil, A. “Living large in the Cretaceous,” </a:t>
            </a:r>
            <a:r>
              <a:rPr lang="en-US" i="1" dirty="0"/>
              <a:t>Nature</a:t>
            </a:r>
            <a:r>
              <a:rPr lang="en-US" dirty="0"/>
              <a:t> </a:t>
            </a:r>
            <a:r>
              <a:rPr lang="en-US" b="1" dirty="0"/>
              <a:t>433</a:t>
            </a:r>
            <a:r>
              <a:rPr lang="en-US" dirty="0"/>
              <a:t>:116–117, January 13, 2005.</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a:t>
            </a:fld>
            <a:endParaRPr lang="en-US"/>
          </a:p>
        </p:txBody>
      </p:sp>
    </p:spTree>
    <p:extLst>
      <p:ext uri="{BB962C8B-B14F-4D97-AF65-F5344CB8AC3E}">
        <p14:creationId xmlns:p14="http://schemas.microsoft.com/office/powerpoint/2010/main" val="361963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a:t>
            </a:fld>
            <a:endParaRPr lang="en-US"/>
          </a:p>
        </p:txBody>
      </p:sp>
    </p:spTree>
    <p:extLst>
      <p:ext uri="{BB962C8B-B14F-4D97-AF65-F5344CB8AC3E}">
        <p14:creationId xmlns:p14="http://schemas.microsoft.com/office/powerpoint/2010/main" val="125286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fossils from</a:t>
            </a:r>
            <a:r>
              <a:rPr lang="en-US" baseline="0" dirty="0"/>
              <a:t> </a:t>
            </a:r>
            <a:r>
              <a:rPr lang="en-US" baseline="0" dirty="0" err="1"/>
              <a:t>Good_Free_Photos</a:t>
            </a:r>
            <a:r>
              <a:rPr lang="en-US" baseline="0" dirty="0"/>
              <a:t> </a:t>
            </a:r>
            <a:r>
              <a:rPr lang="en-US" baseline="0" dirty="0" err="1"/>
              <a:t>public_domain</a:t>
            </a:r>
            <a:endParaRPr lang="en-US" baseline="0" dirty="0"/>
          </a:p>
          <a:p>
            <a:r>
              <a:rPr lang="en-US" dirty="0"/>
              <a:t>Upper fish fossil</a:t>
            </a:r>
            <a:r>
              <a:rPr lang="en-US" baseline="0" dirty="0"/>
              <a:t> from Wiki public domain</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5</a:t>
            </a:fld>
            <a:endParaRPr lang="en-US"/>
          </a:p>
        </p:txBody>
      </p:sp>
    </p:spTree>
    <p:extLst>
      <p:ext uri="{BB962C8B-B14F-4D97-AF65-F5344CB8AC3E}">
        <p14:creationId xmlns:p14="http://schemas.microsoft.com/office/powerpoint/2010/main" val="178621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a:t>From</a:t>
            </a:r>
            <a:r>
              <a:rPr lang="en-US" dirty="0"/>
              <a:t> http://creation.com/fossils-out-of-order</a:t>
            </a:r>
          </a:p>
          <a:p>
            <a:r>
              <a:rPr lang="en-US" dirty="0"/>
              <a:t>1) Perhaps most astonishingly, </a:t>
            </a:r>
            <a:r>
              <a:rPr lang="en-US" dirty="0">
                <a:hlinkClick r:id="rId3"/>
              </a:rPr>
              <a:t>pollen fossils</a:t>
            </a:r>
            <a:r>
              <a:rPr lang="en-US" dirty="0"/>
              <a:t>—evidence of flowering plants—were found in the Precambrian strata. According to evolutionists, flowering plants first evolved 160 </a:t>
            </a:r>
            <a:r>
              <a:rPr lang="en-US" dirty="0" err="1"/>
              <a:t>mya</a:t>
            </a:r>
            <a:r>
              <a:rPr lang="en-US" dirty="0"/>
              <a:t>, but the Precambrian strata is older than 550 </a:t>
            </a:r>
            <a:r>
              <a:rPr lang="en-US" dirty="0" err="1"/>
              <a:t>mya</a:t>
            </a:r>
            <a:r>
              <a:rPr lang="en-US" dirty="0"/>
              <a:t>.</a:t>
            </a:r>
          </a:p>
          <a:p>
            <a:r>
              <a:rPr lang="en-US" dirty="0"/>
              <a:t>2) Dinosaurs are supposed to have evolved into birds. But </a:t>
            </a:r>
            <a:r>
              <a:rPr lang="en-US" dirty="0" err="1">
                <a:hlinkClick r:id="rId4"/>
              </a:rPr>
              <a:t>Confuciusornis</a:t>
            </a:r>
            <a:r>
              <a:rPr lang="en-US" dirty="0" err="1"/>
              <a:t>was</a:t>
            </a:r>
            <a:r>
              <a:rPr lang="en-US" dirty="0"/>
              <a:t> a true beaked bird that pre-dates the ‘feathered’ dinosaurs that it allegedly came from. It also has been found in the </a:t>
            </a:r>
            <a:r>
              <a:rPr lang="en-US" dirty="0">
                <a:hlinkClick r:id="rId5"/>
              </a:rPr>
              <a:t>stomach of a dinosaur</a:t>
            </a:r>
            <a:r>
              <a:rPr lang="en-US" dirty="0"/>
              <a:t>.</a:t>
            </a:r>
          </a:p>
          <a:p>
            <a:r>
              <a:rPr lang="en-US" dirty="0">
                <a:hlinkClick r:id="rId6"/>
              </a:rPr>
              <a:t>3) Grass</a:t>
            </a:r>
            <a:r>
              <a:rPr lang="en-US" dirty="0"/>
              <a:t> which has been found in fossilized dinosaur coprolites (fossilized dung). But grass is not supposed to have evolved until at least 10 million years after the dinosaurs went extinct.</a:t>
            </a:r>
          </a:p>
          <a:p>
            <a:r>
              <a:rPr lang="en-US" dirty="0"/>
              <a:t>4) A dog-like mammal fossil was found with remains of </a:t>
            </a:r>
            <a:r>
              <a:rPr lang="en-US" dirty="0">
                <a:hlinkClick r:id="rId7"/>
              </a:rPr>
              <a:t>dinosaurs in its stomach</a:t>
            </a:r>
            <a:r>
              <a:rPr lang="en-US" dirty="0"/>
              <a:t>—but no mammals large enough to prey on dinosaurs were supposed to exist alongside them.</a:t>
            </a:r>
          </a:p>
          <a:p>
            <a:r>
              <a:rPr lang="en-US" dirty="0"/>
              <a:t>5) A </a:t>
            </a:r>
            <a:r>
              <a:rPr lang="en-US" dirty="0">
                <a:hlinkClick r:id="rId8"/>
              </a:rPr>
              <a:t>mammal hair was found in amber</a:t>
            </a:r>
            <a:r>
              <a:rPr lang="en-US" dirty="0"/>
              <a:t> supposed 100 million years old. Once again, this is smack in the middle of the alleged ‘age of dinosaurs’ when no such mammals existed.</a:t>
            </a:r>
          </a:p>
          <a:p>
            <a:r>
              <a:rPr lang="en-US" dirty="0"/>
              <a:t>.</a:t>
            </a:r>
          </a:p>
          <a:p>
            <a:r>
              <a:rPr lang="en-US" dirty="0">
                <a:hlinkClick r:id="rId7"/>
              </a:rPr>
              <a:t>http://creation.com/dino-dinner-hard-to-swallow</a:t>
            </a:r>
            <a:r>
              <a:rPr lang="en-US" dirty="0"/>
              <a:t>     January 21, 2005</a:t>
            </a:r>
          </a:p>
          <a:p>
            <a:r>
              <a:rPr lang="en-US" dirty="0"/>
              <a:t>A recent fossil discovery in China has evolutionists scratching their heads over a mammal’s last meal.</a:t>
            </a:r>
          </a:p>
          <a:p>
            <a:r>
              <a:rPr lang="en-US" dirty="0"/>
              <a:t>The fossilized remains of a small dinosaur (</a:t>
            </a:r>
            <a:r>
              <a:rPr lang="en-US" dirty="0" err="1"/>
              <a:t>psittacosaur</a:t>
            </a:r>
            <a:r>
              <a:rPr lang="en-US" dirty="0"/>
              <a:t>) have been found in the belly of a dog-like mammal named </a:t>
            </a:r>
            <a:r>
              <a:rPr lang="en-US" i="1" dirty="0" err="1"/>
              <a:t>Repenomamus</a:t>
            </a:r>
            <a:r>
              <a:rPr lang="en-US" i="1" dirty="0"/>
              <a:t> </a:t>
            </a:r>
            <a:r>
              <a:rPr lang="en-US" i="1" dirty="0" err="1"/>
              <a:t>robustus</a:t>
            </a:r>
            <a:r>
              <a:rPr lang="en-US" dirty="0"/>
              <a:t>. Researchers have also found a second fossil that they have named </a:t>
            </a:r>
            <a:r>
              <a:rPr lang="en-US" i="1" dirty="0" err="1"/>
              <a:t>Repenomamus</a:t>
            </a:r>
            <a:r>
              <a:rPr lang="en-US" i="1" dirty="0"/>
              <a:t> </a:t>
            </a:r>
            <a:r>
              <a:rPr lang="en-US" i="1" dirty="0" err="1"/>
              <a:t>giganticus</a:t>
            </a:r>
            <a:r>
              <a:rPr lang="en-US" dirty="0"/>
              <a:t>. This second fossil has been described as “breathtaking” and “about the size of a modern dog.”</a:t>
            </a:r>
            <a:r>
              <a:rPr lang="en-US" baseline="30000" dirty="0"/>
              <a:t>1</a:t>
            </a:r>
            <a:r>
              <a:rPr lang="en-US" dirty="0"/>
              <a:t> This is a real surprise for evolutionists because evolutionary assumptions say that mammals living during the so-called “age of the dinosaurs” couldn’t possibly have been that big; rather, they had to be small to better avoid the huge reptiles. It has some evolutionary scientists quite concerned, for it challenges what they have believed for years.</a:t>
            </a:r>
          </a:p>
          <a:p>
            <a:r>
              <a:rPr lang="en-US" dirty="0"/>
              <a:t>References</a:t>
            </a:r>
          </a:p>
          <a:p>
            <a:r>
              <a:rPr lang="en-US" dirty="0" err="1"/>
              <a:t>Verrengia</a:t>
            </a:r>
            <a:r>
              <a:rPr lang="en-US" dirty="0"/>
              <a:t>, J., “Mammal ate dinosaur, to scientists’ surprise,” </a:t>
            </a:r>
            <a:r>
              <a:rPr lang="en-US" i="1" dirty="0"/>
              <a:t>Cincinnati Enquirer,</a:t>
            </a:r>
            <a:r>
              <a:rPr lang="en-US" dirty="0"/>
              <a:t> A5, January 13, 2005.</a:t>
            </a:r>
          </a:p>
          <a:p>
            <a:r>
              <a:rPr lang="en-US" dirty="0"/>
              <a:t>Hu, Y., </a:t>
            </a:r>
            <a:r>
              <a:rPr lang="en-US" dirty="0" err="1"/>
              <a:t>Meng</a:t>
            </a:r>
            <a:r>
              <a:rPr lang="en-US" dirty="0"/>
              <a:t>, J., Wang, Y. &amp; Li, C. “Large Mesozoic mammals fed on young dinosaurs,” </a:t>
            </a:r>
            <a:r>
              <a:rPr lang="en-US" i="1" dirty="0"/>
              <a:t>Nature</a:t>
            </a:r>
            <a:r>
              <a:rPr lang="en-US" dirty="0"/>
              <a:t> </a:t>
            </a:r>
            <a:r>
              <a:rPr lang="en-US" b="1" dirty="0"/>
              <a:t>433</a:t>
            </a:r>
            <a:r>
              <a:rPr lang="en-US" dirty="0"/>
              <a:t>:149–152, January 13, 2005.</a:t>
            </a:r>
          </a:p>
          <a:p>
            <a:r>
              <a:rPr lang="en-US" dirty="0"/>
              <a:t>Weil, A. “Living large in the Cretaceous,” </a:t>
            </a:r>
            <a:r>
              <a:rPr lang="en-US" i="1" dirty="0"/>
              <a:t>Nature</a:t>
            </a:r>
            <a:r>
              <a:rPr lang="en-US" dirty="0"/>
              <a:t> </a:t>
            </a:r>
            <a:r>
              <a:rPr lang="en-US" b="1" dirty="0"/>
              <a:t>433</a:t>
            </a:r>
            <a:r>
              <a:rPr lang="en-US" dirty="0"/>
              <a:t>:116–117, January 13, 2005.</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7</a:t>
            </a:fld>
            <a:endParaRPr lang="en-US"/>
          </a:p>
        </p:txBody>
      </p:sp>
    </p:spTree>
    <p:extLst>
      <p:ext uri="{BB962C8B-B14F-4D97-AF65-F5344CB8AC3E}">
        <p14:creationId xmlns:p14="http://schemas.microsoft.com/office/powerpoint/2010/main" val="184651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types of dogs were created from a single common wolf</a:t>
            </a:r>
            <a:r>
              <a:rPr lang="en-US" baseline="0" dirty="0"/>
              <a:t> like ancestor.</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8</a:t>
            </a:fld>
            <a:endParaRPr lang="en-US"/>
          </a:p>
        </p:txBody>
      </p:sp>
    </p:spTree>
    <p:extLst>
      <p:ext uri="{BB962C8B-B14F-4D97-AF65-F5344CB8AC3E}">
        <p14:creationId xmlns:p14="http://schemas.microsoft.com/office/powerpoint/2010/main" val="204999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information for all them was contained in the wolf gene population.</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9</a:t>
            </a:fld>
            <a:endParaRPr lang="en-US"/>
          </a:p>
        </p:txBody>
      </p:sp>
    </p:spTree>
    <p:extLst>
      <p:ext uri="{BB962C8B-B14F-4D97-AF65-F5344CB8AC3E}">
        <p14:creationId xmlns:p14="http://schemas.microsoft.com/office/powerpoint/2010/main" val="8124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By careful breeding, humans selected genes for small dogs to get small dogs.</a:t>
            </a:r>
          </a:p>
          <a:p>
            <a:r>
              <a:rPr lang="en-US" baseline="0" dirty="0"/>
              <a:t>Breeding selected genes for big dogs to get big dogs.</a:t>
            </a:r>
          </a:p>
          <a:p>
            <a:r>
              <a:rPr lang="en-US" baseline="0" dirty="0"/>
              <a:t>But what really happened is that information was being removed.</a:t>
            </a:r>
          </a:p>
          <a:p>
            <a:r>
              <a:rPr lang="en-US" baseline="0" dirty="0"/>
              <a:t>The small dogs have lost the information to be a really big dog.</a:t>
            </a:r>
          </a:p>
          <a:p>
            <a:r>
              <a:rPr lang="en-US" baseline="0" dirty="0"/>
              <a:t>If you breed tiny dogs, you probably will never be able to get a really large dog again, because that information has been lost.</a:t>
            </a:r>
          </a:p>
          <a:p>
            <a:r>
              <a:rPr lang="en-US" baseline="0" dirty="0"/>
              <a:t>But if a million years from now an evolutionist were to dig up fossils of dogs like these, the evolutionist might interpret the bones as representing evolution – new information being created, when really we know that this did not happen.  In fact, we now know from information science and DNA that new information cannot be created by mutations plus natural selection.</a:t>
            </a:r>
          </a:p>
          <a:p>
            <a:pPr marL="171450" indent="-171450">
              <a:buFontTx/>
              <a:buChar char="-"/>
            </a:pPr>
            <a:r>
              <a:rPr lang="en-US" baseline="0" dirty="0"/>
              <a:t>WE DO SEE NATURAL SELECTION</a:t>
            </a:r>
          </a:p>
          <a:p>
            <a:pPr marL="171450" indent="-171450">
              <a:buFontTx/>
              <a:buChar char="-"/>
            </a:pPr>
            <a:r>
              <a:rPr lang="en-US" baseline="0" dirty="0"/>
              <a:t>WE DO SEE ADAPTATION – OUTWARD CHANGES</a:t>
            </a:r>
          </a:p>
          <a:p>
            <a:pPr marL="171450" indent="-171450">
              <a:buFontTx/>
              <a:buChar char="-"/>
            </a:pPr>
            <a:r>
              <a:rPr lang="en-US" baseline="0" dirty="0"/>
              <a:t>WE DO NOT SEE NEW INFORMATION</a:t>
            </a:r>
          </a:p>
        </p:txBody>
      </p:sp>
      <p:sp>
        <p:nvSpPr>
          <p:cNvPr id="4" name="Slide Number Placeholder 3"/>
          <p:cNvSpPr>
            <a:spLocks noGrp="1"/>
          </p:cNvSpPr>
          <p:nvPr>
            <p:ph type="sldNum" sz="quarter" idx="10"/>
          </p:nvPr>
        </p:nvSpPr>
        <p:spPr/>
        <p:txBody>
          <a:bodyPr/>
          <a:lstStyle/>
          <a:p>
            <a:fld id="{3C3F5014-8F2D-4B6E-8DED-7E807CE1AE70}" type="slidenum">
              <a:rPr lang="en-US" smtClean="0"/>
              <a:pPr/>
              <a:t>10</a:t>
            </a:fld>
            <a:endParaRPr lang="en-US"/>
          </a:p>
        </p:txBody>
      </p:sp>
    </p:spTree>
    <p:extLst>
      <p:ext uri="{BB962C8B-B14F-4D97-AF65-F5344CB8AC3E}">
        <p14:creationId xmlns:p14="http://schemas.microsoft.com/office/powerpoint/2010/main" val="272678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5" Type="http://schemas.openxmlformats.org/officeDocument/2006/relationships/image" Target="../media/image5.w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ideo" Target="file:///C:\InfoByChance\Chain%20Break%20Ball%20Falls.mpg" TargetMode="Externa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Arial" pitchFamily="34" charset="0"/>
                <a:cs typeface="Arial" pitchFamily="34" charset="0"/>
              </a:defRPr>
            </a:lvl1pPr>
            <a:extLst/>
          </a:lstStyle>
          <a:p>
            <a:r>
              <a:rPr kumimoji="0" lang="en-US" dirty="0"/>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685800" y="1905000"/>
            <a:ext cx="3352800" cy="4953000"/>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F6BCBE8-30B0-4476-8762-9236B142003A}" type="datetimeFigureOut">
              <a:rPr lang="en-US" smtClean="0"/>
              <a:pPr/>
              <a:t>4/26/2017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4235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4495800" cy="685800"/>
          </a:xfrm>
        </p:spPr>
        <p:txBody>
          <a:bodyPr/>
          <a:lstStyle>
            <a:lvl1pPr>
              <a:defRPr sz="4000" cap="none" baseline="0"/>
            </a:lvl1pPr>
            <a:extLst/>
          </a:lstStyle>
          <a:p>
            <a:endParaRPr kumimoji="0"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4/26/2017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6" name="Picture 5" descr="NumberedChainWithTrashCanUnderneath.jpg"/>
          <p:cNvPicPr>
            <a:picLocks noChangeAspect="1"/>
          </p:cNvPicPr>
          <p:nvPr userDrawn="1"/>
        </p:nvPicPr>
        <p:blipFill>
          <a:blip r:embed="rId2" cstate="print"/>
          <a:stretch>
            <a:fillRect/>
          </a:stretch>
        </p:blipFill>
        <p:spPr>
          <a:xfrm>
            <a:off x="1143000" y="0"/>
            <a:ext cx="190499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inBreak 1 Link">
    <p:spTree>
      <p:nvGrpSpPr>
        <p:cNvPr id="1" name=""/>
        <p:cNvGrpSpPr/>
        <p:nvPr/>
      </p:nvGrpSpPr>
      <p:grpSpPr>
        <a:xfrm>
          <a:off x="0" y="0"/>
          <a:ext cx="0" cy="0"/>
          <a:chOff x="0" y="0"/>
          <a:chExt cx="0" cy="0"/>
        </a:xfrm>
      </p:grpSpPr>
      <p:pic>
        <p:nvPicPr>
          <p:cNvPr id="5" name="ChainBreakOneLink.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1600200"/>
            <a:ext cx="4680155" cy="3581400"/>
          </a:xfrm>
          <a:prstGeom prst="rect">
            <a:avLst/>
          </a:prstGeom>
        </p:spPr>
      </p:pic>
      <p:pic>
        <p:nvPicPr>
          <p:cNvPr id="1026" name="Picture 2" descr="C:\Users\John\AppData\Local\Microsoft\Windows\Temporary Internet Files\Content.IE5\9RE0T43V\MC900116354[1].wmf"/>
          <p:cNvPicPr>
            <a:picLocks noChangeAspect="1" noChangeArrowheads="1"/>
          </p:cNvPicPr>
          <p:nvPr userDrawn="1"/>
        </p:nvPicPr>
        <p:blipFill>
          <a:blip r:embed="rId5" cstate="print"/>
          <a:srcRect/>
          <a:stretch>
            <a:fillRect/>
          </a:stretch>
        </p:blipFill>
        <p:spPr bwMode="auto">
          <a:xfrm>
            <a:off x="7162800" y="152400"/>
            <a:ext cx="1776679" cy="886054"/>
          </a:xfrm>
          <a:prstGeom prst="rect">
            <a:avLst/>
          </a:prstGeom>
          <a:noFill/>
        </p:spPr>
      </p:pic>
      <p:sp>
        <p:nvSpPr>
          <p:cNvPr id="10" name="Text Placeholder 9"/>
          <p:cNvSpPr>
            <a:spLocks noGrp="1"/>
          </p:cNvSpPr>
          <p:nvPr>
            <p:ph type="body" sz="quarter" idx="10"/>
          </p:nvPr>
        </p:nvSpPr>
        <p:spPr>
          <a:xfrm>
            <a:off x="4724400" y="2209800"/>
            <a:ext cx="441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inBreaksBallFalls">
    <p:spTree>
      <p:nvGrpSpPr>
        <p:cNvPr id="1" name=""/>
        <p:cNvGrpSpPr/>
        <p:nvPr/>
      </p:nvGrpSpPr>
      <p:grpSpPr>
        <a:xfrm>
          <a:off x="0" y="0"/>
          <a:ext cx="0" cy="0"/>
          <a:chOff x="0" y="0"/>
          <a:chExt cx="0" cy="0"/>
        </a:xfrm>
      </p:grpSpPr>
      <p:pic>
        <p:nvPicPr>
          <p:cNvPr id="7" name="Chain Break Ball Falls.mpg">
            <a:hlinkClick r:id="" action="ppaction://media"/>
          </p:cNvPr>
          <p:cNvPicPr>
            <a:picLocks noRot="1" noChangeAspect="1"/>
          </p:cNvPicPr>
          <p:nvPr userDrawn="1">
            <a:videoFile r:link="rId1"/>
          </p:nvPr>
        </p:nvPicPr>
        <p:blipFill rotWithShape="1">
          <a:blip r:embed="rId3" cstate="print"/>
          <a:srcRect r="68940"/>
          <a:stretch/>
        </p:blipFill>
        <p:spPr>
          <a:xfrm>
            <a:off x="4038600" y="-4572000"/>
            <a:ext cx="8686800" cy="15572678"/>
          </a:xfrm>
          <a:prstGeom prst="rect">
            <a:avLst/>
          </a:prstGeom>
        </p:spPr>
      </p:pic>
      <p:sp>
        <p:nvSpPr>
          <p:cNvPr id="10" name="Text Placeholder 9"/>
          <p:cNvSpPr>
            <a:spLocks noGrp="1"/>
          </p:cNvSpPr>
          <p:nvPr>
            <p:ph type="body" sz="quarter" idx="10"/>
          </p:nvPr>
        </p:nvSpPr>
        <p:spPr>
          <a:xfrm>
            <a:off x="228600" y="1219200"/>
            <a:ext cx="3657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C:\Users\John\AppData\Local\Microsoft\Windows\Temporary Internet Files\Content.IE5\9RE0T43V\MC900116354[1].wmf"/>
          <p:cNvPicPr>
            <a:picLocks noChangeAspect="1" noChangeArrowheads="1"/>
          </p:cNvPicPr>
          <p:nvPr userDrawn="1"/>
        </p:nvPicPr>
        <p:blipFill>
          <a:blip r:embed="rId4" cstate="print"/>
          <a:srcRect/>
          <a:stretch>
            <a:fillRect/>
          </a:stretch>
        </p:blipFill>
        <p:spPr bwMode="auto">
          <a:xfrm>
            <a:off x="7162800" y="152400"/>
            <a:ext cx="1776679" cy="886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4/26/2017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Content Placeholder 3"/>
          <p:cNvPicPr>
            <a:picLocks/>
          </p:cNvPicPr>
          <p:nvPr userDrawn="1"/>
        </p:nvPicPr>
        <p:blipFill>
          <a:blip r:embed="rId15" cstate="print"/>
          <a:srcRect/>
          <a:stretch>
            <a:fillRect/>
          </a:stretch>
        </p:blipFill>
        <p:spPr bwMode="auto">
          <a:xfrm>
            <a:off x="7772400" y="117436"/>
            <a:ext cx="1219200" cy="720764"/>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5" r:id="rId1"/>
    <p:sldLayoutId id="2147484046" r:id="rId2"/>
    <p:sldLayoutId id="2147484057" r:id="rId3"/>
    <p:sldLayoutId id="2147484047" r:id="rId4"/>
    <p:sldLayoutId id="2147484048" r:id="rId5"/>
    <p:sldLayoutId id="2147484049" r:id="rId6"/>
    <p:sldLayoutId id="2147484050" r:id="rId7"/>
    <p:sldLayoutId id="2147484051" r:id="rId8"/>
    <p:sldLayoutId id="2147484056" r:id="rId9"/>
    <p:sldLayoutId id="2147484052" r:id="rId10"/>
    <p:sldLayoutId id="2147484053" r:id="rId11"/>
    <p:sldLayoutId id="2147484054" r:id="rId12"/>
    <p:sldLayoutId id="2147484055"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2501" y="1173960"/>
            <a:ext cx="7315199" cy="1295400"/>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r>
              <a:rPr lang="en-US" sz="3600" dirty="0">
                <a:solidFill>
                  <a:schemeClr val="accent4">
                    <a:lumMod val="60000"/>
                    <a:lumOff val="40000"/>
                  </a:schemeClr>
                </a:solidFill>
              </a:rPr>
              <a:t>Are You an Accident of Nature?</a:t>
            </a:r>
          </a:p>
          <a:p>
            <a:pPr marL="68580" lvl="0" algn="ctr"/>
            <a:r>
              <a:rPr lang="en-US" sz="3600" dirty="0">
                <a:solidFill>
                  <a:schemeClr val="accent4">
                    <a:lumMod val="60000"/>
                    <a:lumOff val="40000"/>
                  </a:schemeClr>
                </a:solidFill>
              </a:rPr>
              <a:t>Part </a:t>
            </a:r>
            <a:r>
              <a:rPr lang="en-US" sz="3600" dirty="0" smtClean="0">
                <a:solidFill>
                  <a:schemeClr val="accent4">
                    <a:lumMod val="60000"/>
                    <a:lumOff val="40000"/>
                  </a:schemeClr>
                </a:solidFill>
              </a:rPr>
              <a:t>10</a:t>
            </a:r>
            <a:endParaRPr lang="en-US" sz="3600" dirty="0">
              <a:solidFill>
                <a:schemeClr val="accent4">
                  <a:lumMod val="60000"/>
                  <a:lumOff val="40000"/>
                </a:schemeClr>
              </a:solidFill>
            </a:endParaRPr>
          </a:p>
        </p:txBody>
      </p:sp>
      <p:sp>
        <p:nvSpPr>
          <p:cNvPr id="7" name="Subtitle 2"/>
          <p:cNvSpPr txBox="1">
            <a:spLocks/>
          </p:cNvSpPr>
          <p:nvPr/>
        </p:nvSpPr>
        <p:spPr>
          <a:xfrm>
            <a:off x="1676400" y="3505200"/>
            <a:ext cx="5867400" cy="609600"/>
          </a:xfrm>
          <a:prstGeom prst="rect">
            <a:avLst/>
          </a:prstGeom>
        </p:spPr>
        <p:txBody>
          <a:bodyPr vert="horz" lIns="100584" tIns="45720" anchor="b">
            <a:no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44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Fossils</a:t>
            </a:r>
          </a:p>
        </p:txBody>
      </p:sp>
    </p:spTree>
    <p:extLst>
      <p:ext uri="{BB962C8B-B14F-4D97-AF65-F5344CB8AC3E}">
        <p14:creationId xmlns:p14="http://schemas.microsoft.com/office/powerpoint/2010/main" val="28634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665" y="2362200"/>
            <a:ext cx="8507535" cy="1461234"/>
          </a:xfrm>
        </p:spPr>
      </p:pic>
      <p:sp>
        <p:nvSpPr>
          <p:cNvPr id="3" name="Oval 2"/>
          <p:cNvSpPr/>
          <p:nvPr/>
        </p:nvSpPr>
        <p:spPr>
          <a:xfrm>
            <a:off x="7848600" y="3269672"/>
            <a:ext cx="7620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600" y="2219980"/>
            <a:ext cx="1774226" cy="18601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024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43600" y="969264"/>
            <a:ext cx="2743200" cy="5507736"/>
          </a:xfrm>
        </p:spPr>
        <p:txBody>
          <a:bodyPr>
            <a:normAutofit/>
          </a:bodyPr>
          <a:lstStyle/>
          <a:p>
            <a:pPr marL="68580" indent="0">
              <a:buNone/>
            </a:pPr>
            <a:r>
              <a:rPr lang="en-US" dirty="0"/>
              <a:t>From coyote-like animal to a whale?</a:t>
            </a:r>
          </a:p>
          <a:p>
            <a:pPr marL="68580" indent="0">
              <a:buNone/>
            </a:pPr>
            <a:endParaRPr lang="en-US" dirty="0"/>
          </a:p>
        </p:txBody>
      </p:sp>
      <p:pic>
        <p:nvPicPr>
          <p:cNvPr id="6" name="Picture 5"/>
          <p:cNvPicPr>
            <a:picLocks noChangeAspect="1"/>
          </p:cNvPicPr>
          <p:nvPr/>
        </p:nvPicPr>
        <p:blipFill>
          <a:blip r:embed="rId3"/>
          <a:stretch>
            <a:fillRect/>
          </a:stretch>
        </p:blipFill>
        <p:spPr>
          <a:xfrm>
            <a:off x="914400" y="34636"/>
            <a:ext cx="4633635" cy="6742912"/>
          </a:xfrm>
          <a:prstGeom prst="rect">
            <a:avLst/>
          </a:prstGeom>
        </p:spPr>
      </p:pic>
    </p:spTree>
    <p:extLst>
      <p:ext uri="{BB962C8B-B14F-4D97-AF65-F5344CB8AC3E}">
        <p14:creationId xmlns:p14="http://schemas.microsoft.com/office/powerpoint/2010/main" val="3396178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16765"/>
            <a:ext cx="4953000" cy="914400"/>
          </a:xfrm>
        </p:spPr>
        <p:txBody>
          <a:bodyPr/>
          <a:lstStyle/>
          <a:p>
            <a:r>
              <a:rPr lang="en-US" dirty="0"/>
              <a:t>Carl Zimmer’s book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172" y="1219200"/>
            <a:ext cx="8191628" cy="5424678"/>
          </a:xfrm>
        </p:spPr>
      </p:pic>
    </p:spTree>
    <p:extLst>
      <p:ext uri="{BB962C8B-B14F-4D97-AF65-F5344CB8AC3E}">
        <p14:creationId xmlns:p14="http://schemas.microsoft.com/office/powerpoint/2010/main" val="1912369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15213"/>
            <a:ext cx="5334000" cy="914400"/>
          </a:xfrm>
        </p:spPr>
        <p:txBody>
          <a:bodyPr/>
          <a:lstStyle/>
          <a:p>
            <a:r>
              <a:rPr lang="en-US" dirty="0"/>
              <a:t>Richard </a:t>
            </a:r>
            <a:r>
              <a:rPr lang="en-US" dirty="0" err="1"/>
              <a:t>Dawkin’s</a:t>
            </a:r>
            <a:r>
              <a:rPr lang="en-US" dirty="0"/>
              <a:t> book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294977"/>
            <a:ext cx="8077200" cy="5348901"/>
          </a:xfrm>
        </p:spPr>
      </p:pic>
    </p:spTree>
    <p:extLst>
      <p:ext uri="{BB962C8B-B14F-4D97-AF65-F5344CB8AC3E}">
        <p14:creationId xmlns:p14="http://schemas.microsoft.com/office/powerpoint/2010/main" val="391404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43600" y="969264"/>
            <a:ext cx="2743200" cy="5507736"/>
          </a:xfrm>
        </p:spPr>
        <p:txBody>
          <a:bodyPr>
            <a:normAutofit/>
          </a:bodyPr>
          <a:lstStyle/>
          <a:p>
            <a:pPr marL="68580" indent="0">
              <a:buNone/>
            </a:pPr>
            <a:r>
              <a:rPr lang="en-US" dirty="0"/>
              <a:t>It’s speculative artwork, not science.</a:t>
            </a:r>
          </a:p>
          <a:p>
            <a:pPr marL="68580" indent="0">
              <a:buNone/>
            </a:pPr>
            <a:endParaRPr lang="en-US" dirty="0"/>
          </a:p>
          <a:p>
            <a:pPr marL="68580" indent="0">
              <a:buNone/>
            </a:pPr>
            <a:endParaRPr lang="en-US" dirty="0">
              <a:solidFill>
                <a:srgbClr val="FF0000"/>
              </a:solidFill>
            </a:endParaRPr>
          </a:p>
          <a:p>
            <a:pPr marL="68580" indent="0">
              <a:buNone/>
            </a:pPr>
            <a:endParaRPr lang="en-US" dirty="0">
              <a:solidFill>
                <a:srgbClr val="FF0000"/>
              </a:solidFill>
            </a:endParaRPr>
          </a:p>
          <a:p>
            <a:pPr marL="68580" indent="0">
              <a:buNone/>
            </a:pPr>
            <a:r>
              <a:rPr lang="en-US" dirty="0">
                <a:solidFill>
                  <a:srgbClr val="FF0000"/>
                </a:solidFill>
              </a:rPr>
              <a:t>Source:  </a:t>
            </a:r>
            <a:br>
              <a:rPr lang="en-US" dirty="0">
                <a:solidFill>
                  <a:srgbClr val="FF0000"/>
                </a:solidFill>
              </a:rPr>
            </a:br>
            <a:r>
              <a:rPr lang="en-US" dirty="0">
                <a:solidFill>
                  <a:srgbClr val="FF0000"/>
                </a:solidFill>
              </a:rPr>
              <a:t>	Art by 	Deborah 	</a:t>
            </a:r>
            <a:r>
              <a:rPr lang="en-US" dirty="0" err="1">
                <a:solidFill>
                  <a:srgbClr val="FF0000"/>
                </a:solidFill>
              </a:rPr>
              <a:t>Perugi</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914400" y="34636"/>
            <a:ext cx="4633635" cy="6742912"/>
          </a:xfrm>
          <a:prstGeom prst="rect">
            <a:avLst/>
          </a:prstGeom>
        </p:spPr>
      </p:pic>
      <p:sp>
        <p:nvSpPr>
          <p:cNvPr id="7" name="Oval 6"/>
          <p:cNvSpPr/>
          <p:nvPr/>
        </p:nvSpPr>
        <p:spPr>
          <a:xfrm>
            <a:off x="3962400" y="23622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 y="563880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2781300" y="4495800"/>
            <a:ext cx="3238500" cy="11962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8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914400"/>
          </a:xfrm>
        </p:spPr>
        <p:txBody>
          <a:bodyPr/>
          <a:lstStyle/>
          <a:p>
            <a:endParaRPr lang="en-US" dirty="0"/>
          </a:p>
        </p:txBody>
      </p:sp>
      <p:pic>
        <p:nvPicPr>
          <p:cNvPr id="5" name="Picture 4"/>
          <p:cNvPicPr>
            <a:picLocks noChangeAspect="1"/>
          </p:cNvPicPr>
          <p:nvPr/>
        </p:nvPicPr>
        <p:blipFill>
          <a:blip r:embed="rId3"/>
          <a:stretch>
            <a:fillRect/>
          </a:stretch>
        </p:blipFill>
        <p:spPr>
          <a:xfrm>
            <a:off x="228600" y="152400"/>
            <a:ext cx="7572677" cy="6560340"/>
          </a:xfrm>
          <a:prstGeom prst="rect">
            <a:avLst/>
          </a:prstGeom>
        </p:spPr>
      </p:pic>
      <p:cxnSp>
        <p:nvCxnSpPr>
          <p:cNvPr id="6" name="Straight Arrow Connector 5"/>
          <p:cNvCxnSpPr/>
          <p:nvPr/>
        </p:nvCxnSpPr>
        <p:spPr>
          <a:xfrm flipH="1" flipV="1">
            <a:off x="2057400" y="1783560"/>
            <a:ext cx="5105400" cy="45240"/>
          </a:xfrm>
          <a:prstGeom prst="straightConnector1">
            <a:avLst/>
          </a:prstGeom>
          <a:ln w="174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33600" y="6248400"/>
            <a:ext cx="5257800" cy="0"/>
          </a:xfrm>
          <a:prstGeom prst="straightConnector1">
            <a:avLst/>
          </a:prstGeom>
          <a:ln w="174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62800" y="1371600"/>
            <a:ext cx="1828800" cy="990600"/>
          </a:xfrm>
          <a:prstGeom prst="rect">
            <a:avLst/>
          </a:prstGeom>
          <a:solidFill>
            <a:schemeClr val="accent6"/>
          </a:solidFill>
        </p:spPr>
        <p:txBody>
          <a:bodyPr vert="horz" wrap="none" lIns="100584" tIns="45720" rtlCol="0" anchor="b">
            <a:normAutofit fontScale="92500" lnSpcReduction="10000"/>
          </a:bodyPr>
          <a:lstStyle/>
          <a:p>
            <a:pPr algn="ctr">
              <a:buClr>
                <a:schemeClr val="tx2"/>
              </a:buClr>
              <a:buSzPct val="95000"/>
            </a:pPr>
            <a:r>
              <a:rPr lang="en-US" sz="3200" dirty="0" smtClean="0">
                <a:latin typeface="Arial" pitchFamily="34" charset="0"/>
                <a:cs typeface="Arial" pitchFamily="34" charset="0"/>
              </a:rPr>
              <a:t>Flowering</a:t>
            </a:r>
          </a:p>
          <a:p>
            <a:pPr algn="ctr">
              <a:buClr>
                <a:schemeClr val="tx2"/>
              </a:buClr>
              <a:buSzPct val="95000"/>
            </a:pPr>
            <a:r>
              <a:rPr lang="en-US" sz="3200" dirty="0" smtClean="0">
                <a:latin typeface="Arial" pitchFamily="34" charset="0"/>
                <a:cs typeface="Arial" pitchFamily="34" charset="0"/>
              </a:rPr>
              <a:t>Plants</a:t>
            </a:r>
          </a:p>
        </p:txBody>
      </p:sp>
      <p:sp>
        <p:nvSpPr>
          <p:cNvPr id="18" name="TextBox 17"/>
          <p:cNvSpPr txBox="1"/>
          <p:nvPr/>
        </p:nvSpPr>
        <p:spPr>
          <a:xfrm>
            <a:off x="7253439" y="5922765"/>
            <a:ext cx="1828800" cy="651270"/>
          </a:xfrm>
          <a:prstGeom prst="rect">
            <a:avLst/>
          </a:prstGeom>
          <a:solidFill>
            <a:schemeClr val="accent6"/>
          </a:solidFill>
        </p:spPr>
        <p:txBody>
          <a:bodyPr vert="horz" wrap="none" lIns="100584" tIns="45720" rtlCol="0" anchor="b">
            <a:normAutofit/>
          </a:bodyPr>
          <a:lstStyle/>
          <a:p>
            <a:pPr algn="ctr">
              <a:buClr>
                <a:schemeClr val="tx2"/>
              </a:buClr>
              <a:buSzPct val="95000"/>
            </a:pPr>
            <a:r>
              <a:rPr lang="en-US" sz="3200" dirty="0" smtClean="0">
                <a:latin typeface="Arial" pitchFamily="34" charset="0"/>
                <a:cs typeface="Arial" pitchFamily="34" charset="0"/>
              </a:rPr>
              <a:t>Pollen</a:t>
            </a:r>
          </a:p>
        </p:txBody>
      </p:sp>
    </p:spTree>
    <p:extLst>
      <p:ext uri="{BB962C8B-B14F-4D97-AF65-F5344CB8AC3E}">
        <p14:creationId xmlns:p14="http://schemas.microsoft.com/office/powerpoint/2010/main" val="37498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914400"/>
          </a:xfrm>
        </p:spPr>
        <p:txBody>
          <a:bodyPr/>
          <a:lstStyle/>
          <a:p>
            <a:r>
              <a:rPr lang="en-US" dirty="0"/>
              <a:t>Out of Sequence Fossils</a:t>
            </a:r>
          </a:p>
        </p:txBody>
      </p:sp>
      <p:sp>
        <p:nvSpPr>
          <p:cNvPr id="3" name="Content Placeholder 2"/>
          <p:cNvSpPr>
            <a:spLocks noGrp="1"/>
          </p:cNvSpPr>
          <p:nvPr>
            <p:ph idx="1"/>
          </p:nvPr>
        </p:nvSpPr>
        <p:spPr>
          <a:xfrm>
            <a:off x="609600" y="1371600"/>
            <a:ext cx="8382000" cy="5136360"/>
          </a:xfrm>
        </p:spPr>
        <p:txBody>
          <a:bodyPr>
            <a:normAutofit fontScale="92500" lnSpcReduction="10000"/>
          </a:bodyPr>
          <a:lstStyle/>
          <a:p>
            <a:pPr marL="68580" indent="0">
              <a:buNone/>
            </a:pPr>
            <a:r>
              <a:rPr lang="en-US" sz="3600" dirty="0"/>
              <a:t>Pollen in Precambrian Rocks</a:t>
            </a:r>
          </a:p>
          <a:p>
            <a:pPr marL="68580" indent="0">
              <a:buNone/>
            </a:pPr>
            <a:endParaRPr lang="en-US" sz="2000" dirty="0"/>
          </a:p>
          <a:p>
            <a:pPr marL="68580" indent="0">
              <a:buNone/>
            </a:pPr>
            <a:endParaRPr lang="en-US" sz="2000" dirty="0"/>
          </a:p>
          <a:p>
            <a:pPr marL="68580" indent="0">
              <a:buNone/>
            </a:pPr>
            <a:endParaRPr lang="en-US" sz="2800" dirty="0"/>
          </a:p>
          <a:p>
            <a:pPr marL="68580" indent="0">
              <a:buNone/>
            </a:pPr>
            <a:r>
              <a:rPr lang="en-US" sz="2800" dirty="0"/>
              <a:t>Precambrian rocks are among the oldest.  </a:t>
            </a:r>
          </a:p>
          <a:p>
            <a:pPr marL="68580" indent="0">
              <a:buNone/>
            </a:pPr>
            <a:r>
              <a:rPr lang="en-US" sz="2800" dirty="0"/>
              <a:t>According to evolution, plants that produce pollen did not come until much later.</a:t>
            </a:r>
          </a:p>
          <a:p>
            <a:pPr marL="68580" indent="0">
              <a:buNone/>
            </a:pPr>
            <a:endParaRPr lang="en-US" sz="2000" dirty="0"/>
          </a:p>
          <a:p>
            <a:pPr marL="68580" indent="0">
              <a:buNone/>
            </a:pPr>
            <a:endParaRPr lang="en-US" sz="2000" dirty="0"/>
          </a:p>
          <a:p>
            <a:pPr marL="68580" indent="0">
              <a:buNone/>
            </a:pPr>
            <a:r>
              <a:rPr lang="en-US" sz="2000" dirty="0"/>
              <a:t/>
            </a:r>
            <a:br>
              <a:rPr lang="en-US" sz="2000" dirty="0"/>
            </a:br>
            <a:r>
              <a:rPr lang="en-US" sz="2400" i="1" dirty="0"/>
              <a:t>J. R. M. </a:t>
            </a:r>
            <a:r>
              <a:rPr lang="en-US" sz="2400" i="1" dirty="0" err="1"/>
              <a:t>Stainforth</a:t>
            </a:r>
            <a:r>
              <a:rPr lang="en-US" sz="2400" i="1" dirty="0"/>
              <a:t>, “Occurrence of Pollen and Spores in the Roraima Formation of Venezuela and British Guiana,” </a:t>
            </a:r>
            <a:r>
              <a:rPr lang="en-US" sz="2400" i="1" u="sng" dirty="0"/>
              <a:t>Nature</a:t>
            </a:r>
            <a:r>
              <a:rPr lang="en-US" sz="2400" i="1" dirty="0"/>
              <a:t>, Vol. 210, 16 April 1966, pp. 292–294.</a:t>
            </a:r>
          </a:p>
          <a:p>
            <a:endParaRPr lang="en-US" sz="2000" baseline="30000" dirty="0"/>
          </a:p>
        </p:txBody>
      </p:sp>
    </p:spTree>
    <p:extLst>
      <p:ext uri="{BB962C8B-B14F-4D97-AF65-F5344CB8AC3E}">
        <p14:creationId xmlns:p14="http://schemas.microsoft.com/office/powerpoint/2010/main" val="5003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14400"/>
          </a:xfrm>
        </p:spPr>
        <p:txBody>
          <a:bodyPr/>
          <a:lstStyle/>
          <a:p>
            <a:r>
              <a:rPr lang="en-US" dirty="0" err="1"/>
              <a:t>Horselike</a:t>
            </a:r>
            <a:r>
              <a:rPr lang="en-US" dirty="0"/>
              <a:t> </a:t>
            </a:r>
            <a:r>
              <a:rPr lang="en-US" dirty="0" err="1"/>
              <a:t>hoofprints</a:t>
            </a:r>
            <a:r>
              <a:rPr lang="en-US" dirty="0"/>
              <a:t> in Grand Canyon</a:t>
            </a:r>
          </a:p>
        </p:txBody>
      </p:sp>
      <p:sp>
        <p:nvSpPr>
          <p:cNvPr id="3" name="Content Placeholder 2"/>
          <p:cNvSpPr>
            <a:spLocks noGrp="1"/>
          </p:cNvSpPr>
          <p:nvPr>
            <p:ph idx="1"/>
          </p:nvPr>
        </p:nvSpPr>
        <p:spPr/>
        <p:txBody>
          <a:bodyPr/>
          <a:lstStyle/>
          <a:p>
            <a:pPr marL="68580" indent="0">
              <a:buNone/>
            </a:pPr>
            <a:endParaRPr lang="en-US" dirty="0"/>
          </a:p>
        </p:txBody>
      </p:sp>
      <p:pic>
        <p:nvPicPr>
          <p:cNvPr id="5" name="Picture 4"/>
          <p:cNvPicPr>
            <a:picLocks noChangeAspect="1"/>
          </p:cNvPicPr>
          <p:nvPr/>
        </p:nvPicPr>
        <p:blipFill>
          <a:blip r:embed="rId3"/>
          <a:stretch>
            <a:fillRect/>
          </a:stretch>
        </p:blipFill>
        <p:spPr>
          <a:xfrm>
            <a:off x="904009" y="1143000"/>
            <a:ext cx="7180952" cy="5609524"/>
          </a:xfrm>
          <a:prstGeom prst="rect">
            <a:avLst/>
          </a:prstGeom>
        </p:spPr>
      </p:pic>
      <p:grpSp>
        <p:nvGrpSpPr>
          <p:cNvPr id="7" name="Group 6"/>
          <p:cNvGrpSpPr/>
          <p:nvPr/>
        </p:nvGrpSpPr>
        <p:grpSpPr>
          <a:xfrm>
            <a:off x="914400" y="6018474"/>
            <a:ext cx="7212542" cy="687126"/>
            <a:chOff x="914400" y="6018474"/>
            <a:chExt cx="7212542" cy="687126"/>
          </a:xfrm>
        </p:grpSpPr>
        <p:sp>
          <p:nvSpPr>
            <p:cNvPr id="6" name="Rectangle 5"/>
            <p:cNvSpPr/>
            <p:nvPr/>
          </p:nvSpPr>
          <p:spPr>
            <a:xfrm>
              <a:off x="914400" y="6065398"/>
              <a:ext cx="7086600" cy="6402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0342" y="6018474"/>
              <a:ext cx="7086600" cy="595320"/>
            </a:xfrm>
            <a:prstGeom prst="rect">
              <a:avLst/>
            </a:prstGeom>
          </p:spPr>
          <p:txBody>
            <a:bodyPr vert="horz" wrap="none" lIns="100584" tIns="45720" rtlCol="0" anchor="b">
              <a:normAutofit/>
            </a:bodyPr>
            <a:lstStyle/>
            <a:p>
              <a:pPr>
                <a:buClr>
                  <a:schemeClr val="tx2"/>
                </a:buClr>
                <a:buSzPct val="95000"/>
              </a:pPr>
              <a:r>
                <a:rPr lang="en-US" sz="1600" dirty="0">
                  <a:solidFill>
                    <a:schemeClr val="bg1"/>
                  </a:solidFill>
                  <a:latin typeface="Arial" pitchFamily="34" charset="0"/>
                  <a:cs typeface="Arial" pitchFamily="34" charset="0"/>
                </a:rPr>
                <a:t>FIGURE E23.- Tracks (A, B) of vertebrate animal in the Esplanade Sand-</a:t>
              </a:r>
            </a:p>
            <a:p>
              <a:pPr>
                <a:buClr>
                  <a:schemeClr val="tx2"/>
                </a:buClr>
                <a:buSzPct val="95000"/>
              </a:pPr>
              <a:r>
                <a:rPr lang="en-US" sz="1600" dirty="0">
                  <a:solidFill>
                    <a:schemeClr val="bg1"/>
                  </a:solidFill>
                  <a:latin typeface="Arial" pitchFamily="34" charset="0"/>
                  <a:cs typeface="Arial" pitchFamily="34" charset="0"/>
                </a:rPr>
                <a:t>                stone at Hidden Canyon in western Grand Canyon, Ariz.</a:t>
              </a:r>
            </a:p>
          </p:txBody>
        </p:sp>
      </p:grpSp>
    </p:spTree>
    <p:extLst>
      <p:ext uri="{BB962C8B-B14F-4D97-AF65-F5344CB8AC3E}">
        <p14:creationId xmlns:p14="http://schemas.microsoft.com/office/powerpoint/2010/main" val="359580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286000" cy="914400"/>
          </a:xfrm>
        </p:spPr>
        <p:txBody>
          <a:bodyPr/>
          <a:lstStyle/>
          <a:p>
            <a:endParaRPr lang="en-US" dirty="0"/>
          </a:p>
        </p:txBody>
      </p:sp>
      <p:sp>
        <p:nvSpPr>
          <p:cNvPr id="3" name="Content Placeholder 2"/>
          <p:cNvSpPr>
            <a:spLocks noGrp="1"/>
          </p:cNvSpPr>
          <p:nvPr>
            <p:ph idx="1"/>
          </p:nvPr>
        </p:nvSpPr>
        <p:spPr>
          <a:xfrm>
            <a:off x="6096000" y="2209800"/>
            <a:ext cx="3096172" cy="1600200"/>
          </a:xfrm>
        </p:spPr>
        <p:txBody>
          <a:bodyPr>
            <a:noAutofit/>
          </a:bodyPr>
          <a:lstStyle/>
          <a:p>
            <a:pPr marL="68580" indent="0">
              <a:buNone/>
            </a:pPr>
            <a:r>
              <a:rPr lang="en-US" sz="3200" dirty="0" err="1"/>
              <a:t>Horselike</a:t>
            </a:r>
            <a:endParaRPr lang="en-US" sz="3200" dirty="0"/>
          </a:p>
          <a:p>
            <a:pPr marL="68580" indent="0">
              <a:buNone/>
            </a:pPr>
            <a:r>
              <a:rPr lang="en-US" sz="3200" dirty="0"/>
              <a:t>footprints</a:t>
            </a:r>
          </a:p>
          <a:p>
            <a:pPr marL="68580" indent="0">
              <a:buNone/>
            </a:pPr>
            <a:r>
              <a:rPr lang="en-US" sz="3200" dirty="0"/>
              <a:t>visible 315 </a:t>
            </a:r>
            <a:r>
              <a:rPr lang="en-US" sz="3200" dirty="0" err="1"/>
              <a:t>mya</a:t>
            </a:r>
            <a:endParaRPr lang="en-US" sz="3200" dirty="0"/>
          </a:p>
        </p:txBody>
      </p:sp>
      <p:pic>
        <p:nvPicPr>
          <p:cNvPr id="5" name="Picture 4"/>
          <p:cNvPicPr>
            <a:picLocks noChangeAspect="1"/>
          </p:cNvPicPr>
          <p:nvPr/>
        </p:nvPicPr>
        <p:blipFill>
          <a:blip r:embed="rId3"/>
          <a:stretch>
            <a:fillRect/>
          </a:stretch>
        </p:blipFill>
        <p:spPr>
          <a:xfrm>
            <a:off x="609600" y="228600"/>
            <a:ext cx="5469557" cy="6481190"/>
          </a:xfrm>
          <a:prstGeom prst="rect">
            <a:avLst/>
          </a:prstGeom>
        </p:spPr>
      </p:pic>
      <p:cxnSp>
        <p:nvCxnSpPr>
          <p:cNvPr id="6" name="Straight Arrow Connector 5"/>
          <p:cNvCxnSpPr/>
          <p:nvPr/>
        </p:nvCxnSpPr>
        <p:spPr>
          <a:xfrm flipH="1">
            <a:off x="3810000" y="2514600"/>
            <a:ext cx="2438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67972" y="609600"/>
            <a:ext cx="3124200" cy="1371600"/>
          </a:xfrm>
          <a:prstGeom prst="rect">
            <a:avLst/>
          </a:prstGeom>
        </p:spPr>
        <p:txBody>
          <a:bodyPr vert="horz" wrap="square" lIns="100584" tIns="45720" rtlCol="0" anchor="b">
            <a:noAutofit/>
          </a:bodyPr>
          <a:lstStyle/>
          <a:p>
            <a:pPr>
              <a:buClr>
                <a:schemeClr val="tx2"/>
              </a:buClr>
              <a:buSzPct val="95000"/>
            </a:pPr>
            <a:r>
              <a:rPr lang="en-US" sz="3200" dirty="0">
                <a:latin typeface="Arial" pitchFamily="34" charset="0"/>
                <a:cs typeface="Arial" pitchFamily="34" charset="0"/>
              </a:rPr>
              <a:t>   Horses supposedly evolved 55 </a:t>
            </a:r>
            <a:r>
              <a:rPr lang="en-US" sz="3200" dirty="0" err="1">
                <a:latin typeface="Arial" pitchFamily="34" charset="0"/>
                <a:cs typeface="Arial" pitchFamily="34" charset="0"/>
              </a:rPr>
              <a:t>mya</a:t>
            </a:r>
            <a:endParaRPr lang="en-US" sz="3200" dirty="0">
              <a:latin typeface="Arial" pitchFamily="34" charset="0"/>
              <a:cs typeface="Arial" pitchFamily="34" charset="0"/>
            </a:endParaRPr>
          </a:p>
        </p:txBody>
      </p:sp>
      <p:cxnSp>
        <p:nvCxnSpPr>
          <p:cNvPr id="11" name="Straight Arrow Connector 10"/>
          <p:cNvCxnSpPr/>
          <p:nvPr/>
        </p:nvCxnSpPr>
        <p:spPr>
          <a:xfrm flipH="1" flipV="1">
            <a:off x="2667000" y="304800"/>
            <a:ext cx="1981201" cy="1447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52460" y="1752600"/>
            <a:ext cx="144354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96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286000" cy="914400"/>
          </a:xfrm>
        </p:spPr>
        <p:txBody>
          <a:bodyPr/>
          <a:lstStyle/>
          <a:p>
            <a:endParaRPr lang="en-US" dirty="0"/>
          </a:p>
        </p:txBody>
      </p:sp>
      <p:sp>
        <p:nvSpPr>
          <p:cNvPr id="3" name="Content Placeholder 2"/>
          <p:cNvSpPr>
            <a:spLocks noGrp="1"/>
          </p:cNvSpPr>
          <p:nvPr>
            <p:ph idx="1"/>
          </p:nvPr>
        </p:nvSpPr>
        <p:spPr>
          <a:xfrm>
            <a:off x="6096000" y="2209800"/>
            <a:ext cx="3096172" cy="1600200"/>
          </a:xfrm>
        </p:spPr>
        <p:txBody>
          <a:bodyPr>
            <a:noAutofit/>
          </a:bodyPr>
          <a:lstStyle/>
          <a:p>
            <a:pPr marL="68580" indent="0">
              <a:buNone/>
            </a:pPr>
            <a:r>
              <a:rPr lang="en-US" sz="3200" dirty="0" err="1"/>
              <a:t>Horselike</a:t>
            </a:r>
            <a:endParaRPr lang="en-US" sz="3200" dirty="0"/>
          </a:p>
          <a:p>
            <a:pPr marL="68580" indent="0">
              <a:buNone/>
            </a:pPr>
            <a:r>
              <a:rPr lang="en-US" sz="3200" dirty="0"/>
              <a:t>footprints</a:t>
            </a:r>
          </a:p>
          <a:p>
            <a:pPr marL="68580" indent="0">
              <a:buNone/>
            </a:pPr>
            <a:r>
              <a:rPr lang="en-US" sz="3200" dirty="0"/>
              <a:t>visible 315 </a:t>
            </a:r>
            <a:r>
              <a:rPr lang="en-US" sz="3200" dirty="0" err="1"/>
              <a:t>mya</a:t>
            </a:r>
            <a:endParaRPr lang="en-US" sz="3200" dirty="0"/>
          </a:p>
        </p:txBody>
      </p:sp>
      <p:pic>
        <p:nvPicPr>
          <p:cNvPr id="5" name="Picture 4"/>
          <p:cNvPicPr>
            <a:picLocks noChangeAspect="1"/>
          </p:cNvPicPr>
          <p:nvPr/>
        </p:nvPicPr>
        <p:blipFill>
          <a:blip r:embed="rId3"/>
          <a:stretch>
            <a:fillRect/>
          </a:stretch>
        </p:blipFill>
        <p:spPr>
          <a:xfrm>
            <a:off x="626443" y="228600"/>
            <a:ext cx="5469557" cy="6481190"/>
          </a:xfrm>
          <a:prstGeom prst="rect">
            <a:avLst/>
          </a:prstGeom>
        </p:spPr>
      </p:pic>
      <p:cxnSp>
        <p:nvCxnSpPr>
          <p:cNvPr id="6" name="Straight Arrow Connector 5"/>
          <p:cNvCxnSpPr/>
          <p:nvPr/>
        </p:nvCxnSpPr>
        <p:spPr>
          <a:xfrm flipH="1">
            <a:off x="3810000" y="2514600"/>
            <a:ext cx="2438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1577" y="381000"/>
            <a:ext cx="0" cy="21336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00400" y="1295400"/>
            <a:ext cx="2208378" cy="304800"/>
          </a:xfrm>
          <a:prstGeom prst="rect">
            <a:avLst/>
          </a:prstGeom>
          <a:solidFill>
            <a:schemeClr val="tx1"/>
          </a:solidFill>
        </p:spPr>
        <p:txBody>
          <a:bodyPr vert="horz" wrap="square" lIns="100584" tIns="45720" rtlCol="0" anchor="b">
            <a:noAutofit/>
          </a:bodyPr>
          <a:lstStyle/>
          <a:p>
            <a:pPr algn="ctr">
              <a:buClr>
                <a:schemeClr val="tx2"/>
              </a:buClr>
              <a:buSzPct val="95000"/>
            </a:pPr>
            <a:r>
              <a:rPr lang="en-US" sz="2000" dirty="0">
                <a:solidFill>
                  <a:srgbClr val="FF0000"/>
                </a:solidFill>
                <a:latin typeface="Arial" pitchFamily="34" charset="0"/>
                <a:cs typeface="Arial" pitchFamily="34" charset="0"/>
              </a:rPr>
              <a:t>Over 1,000 feet</a:t>
            </a:r>
          </a:p>
        </p:txBody>
      </p:sp>
    </p:spTree>
    <p:extLst>
      <p:ext uri="{BB962C8B-B14F-4D97-AF65-F5344CB8AC3E}">
        <p14:creationId xmlns:p14="http://schemas.microsoft.com/office/powerpoint/2010/main" val="38868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029200"/>
          </a:xfrm>
        </p:spPr>
        <p:txBody>
          <a:bodyPr>
            <a:normAutofit/>
          </a:bodyPr>
          <a:lstStyle/>
          <a:p>
            <a:pPr marL="68580" indent="0">
              <a:buNone/>
            </a:pPr>
            <a:r>
              <a:rPr lang="en-US" sz="3600" dirty="0">
                <a:solidFill>
                  <a:schemeClr val="tx2">
                    <a:lumMod val="90000"/>
                  </a:schemeClr>
                </a:solidFill>
              </a:rPr>
              <a:t>Fossil record does not support evolution.</a:t>
            </a:r>
          </a:p>
          <a:p>
            <a:pPr lvl="1"/>
            <a:endParaRPr lang="en-US" sz="3600" dirty="0"/>
          </a:p>
          <a:p>
            <a:pPr marL="454914" lvl="1" indent="0">
              <a:buNone/>
            </a:pPr>
            <a:r>
              <a:rPr lang="en-US" sz="3600" dirty="0"/>
              <a:t>Darwin wrote fossils did not support his theory</a:t>
            </a:r>
          </a:p>
          <a:p>
            <a:pPr marL="454914" lvl="1" indent="0">
              <a:buNone/>
            </a:pPr>
            <a:r>
              <a:rPr lang="en-US" dirty="0"/>
              <a:t/>
            </a:r>
            <a:br>
              <a:rPr lang="en-US" dirty="0"/>
            </a:b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767" t="8220" r="31507" b="7534"/>
          <a:stretch/>
        </p:blipFill>
        <p:spPr>
          <a:xfrm>
            <a:off x="3276600" y="2971800"/>
            <a:ext cx="2667000" cy="3770586"/>
          </a:xfrm>
          <a:prstGeom prst="rect">
            <a:avLst/>
          </a:prstGeom>
        </p:spPr>
      </p:pic>
    </p:spTree>
    <p:extLst>
      <p:ext uri="{BB962C8B-B14F-4D97-AF65-F5344CB8AC3E}">
        <p14:creationId xmlns:p14="http://schemas.microsoft.com/office/powerpoint/2010/main" val="428836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286000" cy="914400"/>
          </a:xfrm>
        </p:spPr>
        <p:txBody>
          <a:bodyPr/>
          <a:lstStyle/>
          <a:p>
            <a:endParaRPr lang="en-US" dirty="0"/>
          </a:p>
        </p:txBody>
      </p:sp>
      <p:sp>
        <p:nvSpPr>
          <p:cNvPr id="3" name="Content Placeholder 2"/>
          <p:cNvSpPr>
            <a:spLocks noGrp="1"/>
          </p:cNvSpPr>
          <p:nvPr>
            <p:ph idx="1"/>
          </p:nvPr>
        </p:nvSpPr>
        <p:spPr>
          <a:xfrm>
            <a:off x="6172200" y="0"/>
            <a:ext cx="3096172" cy="1600200"/>
          </a:xfrm>
        </p:spPr>
        <p:txBody>
          <a:bodyPr>
            <a:noAutofit/>
          </a:bodyPr>
          <a:lstStyle/>
          <a:p>
            <a:pPr marL="68580" indent="0">
              <a:buNone/>
            </a:pPr>
            <a:r>
              <a:rPr lang="en-US" sz="3200" dirty="0"/>
              <a:t>First </a:t>
            </a:r>
          </a:p>
          <a:p>
            <a:pPr marL="68580" indent="0">
              <a:buNone/>
            </a:pPr>
            <a:r>
              <a:rPr lang="en-US" sz="3200" dirty="0"/>
              <a:t>Dinosaurs</a:t>
            </a:r>
          </a:p>
          <a:p>
            <a:pPr marL="68580" indent="0">
              <a:buNone/>
            </a:pPr>
            <a:r>
              <a:rPr lang="en-US" sz="3200" dirty="0"/>
              <a:t>Triassic</a:t>
            </a:r>
          </a:p>
        </p:txBody>
      </p:sp>
      <p:pic>
        <p:nvPicPr>
          <p:cNvPr id="5" name="Picture 4"/>
          <p:cNvPicPr>
            <a:picLocks noChangeAspect="1"/>
          </p:cNvPicPr>
          <p:nvPr/>
        </p:nvPicPr>
        <p:blipFill>
          <a:blip r:embed="rId3"/>
          <a:stretch>
            <a:fillRect/>
          </a:stretch>
        </p:blipFill>
        <p:spPr>
          <a:xfrm>
            <a:off x="626443" y="228600"/>
            <a:ext cx="5469557" cy="6481190"/>
          </a:xfrm>
          <a:prstGeom prst="rect">
            <a:avLst/>
          </a:prstGeom>
        </p:spPr>
      </p:pic>
      <p:cxnSp>
        <p:nvCxnSpPr>
          <p:cNvPr id="6" name="Straight Arrow Connector 5"/>
          <p:cNvCxnSpPr/>
          <p:nvPr/>
        </p:nvCxnSpPr>
        <p:spPr>
          <a:xfrm flipH="1">
            <a:off x="3810000" y="2514600"/>
            <a:ext cx="2438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95600" y="762000"/>
            <a:ext cx="3352800" cy="0"/>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147661" y="2286000"/>
            <a:ext cx="3096172" cy="160020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3200" dirty="0" err="1"/>
              <a:t>Horselike</a:t>
            </a:r>
            <a:endParaRPr lang="en-US" sz="3200" dirty="0"/>
          </a:p>
          <a:p>
            <a:pPr marL="68580" indent="0">
              <a:buFont typeface="Wingdings"/>
              <a:buNone/>
            </a:pPr>
            <a:r>
              <a:rPr lang="en-US" sz="3200" dirty="0"/>
              <a:t>before dinosaurs!!</a:t>
            </a:r>
          </a:p>
        </p:txBody>
      </p:sp>
    </p:spTree>
    <p:extLst>
      <p:ext uri="{BB962C8B-B14F-4D97-AF65-F5344CB8AC3E}">
        <p14:creationId xmlns:p14="http://schemas.microsoft.com/office/powerpoint/2010/main" val="233314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927"/>
            <a:ext cx="7772400" cy="914400"/>
          </a:xfrm>
        </p:spPr>
        <p:txBody>
          <a:bodyPr/>
          <a:lstStyle/>
          <a:p>
            <a:r>
              <a:rPr lang="en-US" dirty="0" err="1" smtClean="0"/>
              <a:t>Polystrate</a:t>
            </a:r>
            <a:r>
              <a:rPr lang="en-US" dirty="0" smtClean="0"/>
              <a:t> Tree Fossil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164237"/>
            <a:ext cx="7086600" cy="5314950"/>
          </a:xfrm>
        </p:spPr>
      </p:pic>
      <p:sp>
        <p:nvSpPr>
          <p:cNvPr id="3" name="Rectangle 2"/>
          <p:cNvSpPr/>
          <p:nvPr/>
        </p:nvSpPr>
        <p:spPr>
          <a:xfrm>
            <a:off x="3505200" y="6479187"/>
            <a:ext cx="4579972" cy="400110"/>
          </a:xfrm>
          <a:prstGeom prst="rect">
            <a:avLst/>
          </a:prstGeom>
        </p:spPr>
        <p:txBody>
          <a:bodyPr wrap="none">
            <a:spAutoFit/>
          </a:bodyPr>
          <a:lstStyle/>
          <a:p>
            <a:r>
              <a:rPr lang="it-IT" sz="2000" dirty="0"/>
              <a:t>Michael C. Rygel via Wikimedia Commons</a:t>
            </a:r>
            <a:endParaRPr lang="en-US" sz="2000" dirty="0"/>
          </a:p>
        </p:txBody>
      </p:sp>
    </p:spTree>
    <p:extLst>
      <p:ext uri="{BB962C8B-B14F-4D97-AF65-F5344CB8AC3E}">
        <p14:creationId xmlns:p14="http://schemas.microsoft.com/office/powerpoint/2010/main" val="106792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172200" cy="914400"/>
          </a:xfrm>
        </p:spPr>
        <p:txBody>
          <a:bodyPr/>
          <a:lstStyle/>
          <a:p>
            <a:r>
              <a:rPr lang="en-US" dirty="0" smtClean="0"/>
              <a:t>Sea Fossils on Mountains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316" t="33135" r="27531" b="24948"/>
          <a:stretch/>
        </p:blipFill>
        <p:spPr>
          <a:xfrm>
            <a:off x="1183415" y="1426464"/>
            <a:ext cx="7234369" cy="5279136"/>
          </a:xfrm>
        </p:spPr>
      </p:pic>
    </p:spTree>
    <p:extLst>
      <p:ext uri="{BB962C8B-B14F-4D97-AF65-F5344CB8AC3E}">
        <p14:creationId xmlns:p14="http://schemas.microsoft.com/office/powerpoint/2010/main" val="72494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Layers – Wide Areas</a:t>
            </a:r>
            <a:endParaRPr lang="en-US" dirty="0"/>
          </a:p>
        </p:txBody>
      </p:sp>
      <p:sp>
        <p:nvSpPr>
          <p:cNvPr id="3" name="Content Placeholder 2"/>
          <p:cNvSpPr>
            <a:spLocks noGrp="1"/>
          </p:cNvSpPr>
          <p:nvPr>
            <p:ph idx="1"/>
          </p:nvPr>
        </p:nvSpPr>
        <p:spPr>
          <a:xfrm>
            <a:off x="457200" y="1676400"/>
            <a:ext cx="7772400" cy="4572000"/>
          </a:xfrm>
        </p:spPr>
        <p:txBody>
          <a:bodyPr>
            <a:normAutofit/>
          </a:bodyPr>
          <a:lstStyle/>
          <a:p>
            <a:pPr marL="68580" indent="0" algn="ctr">
              <a:buNone/>
            </a:pPr>
            <a:endParaRPr lang="en-US" sz="4000" dirty="0"/>
          </a:p>
          <a:p>
            <a:pPr marL="68580" indent="0" algn="ctr">
              <a:buNone/>
            </a:pPr>
            <a:r>
              <a:rPr lang="en-US" sz="4000" dirty="0" smtClean="0"/>
              <a:t>Worldwide Flood</a:t>
            </a:r>
            <a:br>
              <a:rPr lang="en-US" sz="4000" dirty="0" smtClean="0"/>
            </a:br>
            <a:endParaRPr lang="en-US" sz="4000" dirty="0" smtClean="0"/>
          </a:p>
          <a:p>
            <a:pPr marL="68580" indent="0" algn="ctr">
              <a:buNone/>
            </a:pPr>
            <a:r>
              <a:rPr lang="en-US" sz="4000" dirty="0" err="1" smtClean="0"/>
              <a:t>Tapeats</a:t>
            </a:r>
            <a:r>
              <a:rPr lang="en-US" sz="4000" dirty="0" smtClean="0"/>
              <a:t> Sandstone</a:t>
            </a:r>
          </a:p>
          <a:p>
            <a:pPr marL="68580" indent="0" algn="ctr">
              <a:buNone/>
            </a:pPr>
            <a:r>
              <a:rPr lang="en-US" sz="3200" dirty="0" smtClean="0"/>
              <a:t>Extends through much of North America</a:t>
            </a:r>
          </a:p>
          <a:p>
            <a:pPr marL="68580" indent="0" algn="ctr">
              <a:buNone/>
            </a:pPr>
            <a:r>
              <a:rPr lang="en-US" sz="3200" dirty="0" smtClean="0"/>
              <a:t>1,000s of miles</a:t>
            </a:r>
            <a:endParaRPr lang="en-US" sz="3200" dirty="0"/>
          </a:p>
        </p:txBody>
      </p:sp>
    </p:spTree>
    <p:extLst>
      <p:ext uri="{BB962C8B-B14F-4D97-AF65-F5344CB8AC3E}">
        <p14:creationId xmlns:p14="http://schemas.microsoft.com/office/powerpoint/2010/main" val="1916852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T-rex blood cells</a:t>
            </a:r>
          </a:p>
        </p:txBody>
      </p:sp>
      <p:sp>
        <p:nvSpPr>
          <p:cNvPr id="3" name="Content Placeholder 2"/>
          <p:cNvSpPr>
            <a:spLocks noGrp="1"/>
          </p:cNvSpPr>
          <p:nvPr>
            <p:ph idx="1"/>
          </p:nvPr>
        </p:nvSpPr>
        <p:spPr>
          <a:xfrm>
            <a:off x="914400" y="1783560"/>
            <a:ext cx="7772400" cy="2636040"/>
          </a:xfrm>
        </p:spPr>
        <p:txBody>
          <a:bodyPr/>
          <a:lstStyle/>
          <a:p>
            <a:pPr marL="68580" indent="0">
              <a:buNone/>
            </a:pPr>
            <a:r>
              <a:rPr lang="en-US" dirty="0"/>
              <a:t>“It as exactly like looking at a slice of modern bone.  But, of course, I couldn’t believe it.  I said to the lab technician: ‘The bones, after all, are 65 million years old.  How could blood cells survive that long?”</a:t>
            </a:r>
          </a:p>
        </p:txBody>
      </p:sp>
      <p:sp>
        <p:nvSpPr>
          <p:cNvPr id="4" name="Content Placeholder 2"/>
          <p:cNvSpPr txBox="1">
            <a:spLocks/>
          </p:cNvSpPr>
          <p:nvPr/>
        </p:nvSpPr>
        <p:spPr>
          <a:xfrm>
            <a:off x="914400" y="4953000"/>
            <a:ext cx="7772400" cy="1114217"/>
          </a:xfrm>
          <a:prstGeom prst="rect">
            <a:avLst/>
          </a:prstGeom>
        </p:spPr>
        <p:txBody>
          <a:bodyPr vert="horz">
            <a:normAutofit fontScale="8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1800" dirty="0"/>
              <a:t>Mary Schweitzer</a:t>
            </a:r>
          </a:p>
          <a:p>
            <a:pPr marL="68580" indent="0">
              <a:buFont typeface="Wingdings"/>
              <a:buNone/>
            </a:pPr>
            <a:r>
              <a:rPr lang="en-US" sz="1800" dirty="0"/>
              <a:t>Montana State Univ.</a:t>
            </a:r>
          </a:p>
          <a:p>
            <a:pPr marL="68580" indent="0">
              <a:buFont typeface="Wingdings"/>
              <a:buNone/>
            </a:pPr>
            <a:r>
              <a:rPr lang="en-US" sz="1800" dirty="0"/>
              <a:t>Museum of the Rockies, Science 261:260, July 9, 1994</a:t>
            </a:r>
          </a:p>
          <a:p>
            <a:pPr marL="68580" indent="0">
              <a:buFont typeface="Wingdings"/>
              <a:buNone/>
            </a:pPr>
            <a:r>
              <a:rPr lang="en-US" sz="1800" dirty="0"/>
              <a:t>Credit:  Creation Ministries International</a:t>
            </a:r>
          </a:p>
        </p:txBody>
      </p:sp>
    </p:spTree>
    <p:extLst>
      <p:ext uri="{BB962C8B-B14F-4D97-AF65-F5344CB8AC3E}">
        <p14:creationId xmlns:p14="http://schemas.microsoft.com/office/powerpoint/2010/main" val="2353124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8580" indent="0" algn="ctr">
              <a:buNone/>
            </a:pPr>
            <a:r>
              <a:rPr lang="en-US" sz="4000" dirty="0" smtClean="0"/>
              <a:t>Fossils do not support evolution.</a:t>
            </a:r>
          </a:p>
          <a:p>
            <a:pPr marL="68580" indent="0" algn="ctr">
              <a:buNone/>
            </a:pPr>
            <a:endParaRPr lang="en-US" sz="4000" dirty="0"/>
          </a:p>
          <a:p>
            <a:pPr marL="68580" indent="0" algn="ctr">
              <a:buNone/>
            </a:pPr>
            <a:endParaRPr lang="en-US" sz="4000" dirty="0"/>
          </a:p>
        </p:txBody>
      </p:sp>
    </p:spTree>
    <p:extLst>
      <p:ext uri="{BB962C8B-B14F-4D97-AF65-F5344CB8AC3E}">
        <p14:creationId xmlns:p14="http://schemas.microsoft.com/office/powerpoint/2010/main" val="209728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info on creation science</a:t>
            </a:r>
            <a:endParaRPr lang="en-US" dirty="0"/>
          </a:p>
        </p:txBody>
      </p:sp>
      <p:sp>
        <p:nvSpPr>
          <p:cNvPr id="3" name="Content Placeholder 2"/>
          <p:cNvSpPr>
            <a:spLocks noGrp="1"/>
          </p:cNvSpPr>
          <p:nvPr>
            <p:ph idx="1"/>
          </p:nvPr>
        </p:nvSpPr>
        <p:spPr>
          <a:xfrm>
            <a:off x="533400" y="1426464"/>
            <a:ext cx="7772400" cy="4572000"/>
          </a:xfrm>
        </p:spPr>
        <p:txBody>
          <a:bodyPr>
            <a:normAutofit/>
          </a:bodyPr>
          <a:lstStyle/>
          <a:p>
            <a:pPr marL="68580" indent="0" algn="ctr">
              <a:buNone/>
            </a:pPr>
            <a:endParaRPr lang="en-US" sz="4000" dirty="0"/>
          </a:p>
          <a:p>
            <a:pPr marL="68580" indent="0" algn="ctr">
              <a:buNone/>
            </a:pPr>
            <a:r>
              <a:rPr lang="en-US" sz="4000" dirty="0" smtClean="0"/>
              <a:t>icr.org</a:t>
            </a:r>
          </a:p>
          <a:p>
            <a:pPr marL="68580" indent="0" algn="ctr">
              <a:buNone/>
            </a:pPr>
            <a:r>
              <a:rPr lang="en-US" sz="4000" dirty="0" smtClean="0"/>
              <a:t>Creation.com</a:t>
            </a:r>
          </a:p>
          <a:p>
            <a:pPr marL="68580" indent="0" algn="ctr">
              <a:buNone/>
            </a:pPr>
            <a:r>
              <a:rPr lang="en-US" sz="4000" dirty="0" smtClean="0"/>
              <a:t>AnswersInGenesis.org</a:t>
            </a:r>
          </a:p>
          <a:p>
            <a:pPr marL="68580" indent="0" algn="ctr">
              <a:buNone/>
            </a:pPr>
            <a:endParaRPr lang="en-US" sz="4000" dirty="0"/>
          </a:p>
        </p:txBody>
      </p:sp>
    </p:spTree>
    <p:extLst>
      <p:ext uri="{BB962C8B-B14F-4D97-AF65-F5344CB8AC3E}">
        <p14:creationId xmlns:p14="http://schemas.microsoft.com/office/powerpoint/2010/main" val="1600044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924800" cy="914400"/>
          </a:xfrm>
        </p:spPr>
        <p:txBody>
          <a:bodyPr/>
          <a:lstStyle/>
          <a:p>
            <a:pPr marL="68580" indent="0"/>
            <a:r>
              <a:rPr lang="en-US" sz="3600" dirty="0"/>
              <a:t>Give your own presentations. </a:t>
            </a:r>
          </a:p>
        </p:txBody>
      </p:sp>
      <p:sp>
        <p:nvSpPr>
          <p:cNvPr id="3" name="Content Placeholder 2"/>
          <p:cNvSpPr>
            <a:spLocks noGrp="1"/>
          </p:cNvSpPr>
          <p:nvPr>
            <p:ph idx="1"/>
          </p:nvPr>
        </p:nvSpPr>
        <p:spPr>
          <a:xfrm>
            <a:off x="2362200" y="3733800"/>
            <a:ext cx="4038600" cy="990600"/>
          </a:xfrm>
        </p:spPr>
        <p:txBody>
          <a:bodyPr>
            <a:normAutofit/>
          </a:bodyPr>
          <a:lstStyle/>
          <a:p>
            <a:pPr marL="68580" indent="0">
              <a:buNone/>
            </a:pPr>
            <a:r>
              <a:rPr lang="en-US" sz="4000" dirty="0" smtClean="0"/>
              <a:t>Educate7.com</a:t>
            </a:r>
            <a:endParaRPr lang="en-US" sz="4000" dirty="0"/>
          </a:p>
        </p:txBody>
      </p:sp>
      <p:sp>
        <p:nvSpPr>
          <p:cNvPr id="4" name="Content Placeholder 2"/>
          <p:cNvSpPr txBox="1">
            <a:spLocks/>
          </p:cNvSpPr>
          <p:nvPr/>
        </p:nvSpPr>
        <p:spPr>
          <a:xfrm>
            <a:off x="628650" y="4876800"/>
            <a:ext cx="8039100" cy="1447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endParaRPr lang="en-US" sz="4000" dirty="0">
              <a:solidFill>
                <a:prstClr val="white"/>
              </a:solidFill>
            </a:endParaRPr>
          </a:p>
        </p:txBody>
      </p:sp>
      <p:sp>
        <p:nvSpPr>
          <p:cNvPr id="5" name="Title 1"/>
          <p:cNvSpPr txBox="1">
            <a:spLocks/>
          </p:cNvSpPr>
          <p:nvPr/>
        </p:nvSpPr>
        <p:spPr>
          <a:xfrm>
            <a:off x="628650" y="1981200"/>
            <a:ext cx="79248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a:lstStyle>
          <a:p>
            <a:pPr marL="68580"/>
            <a:r>
              <a:rPr lang="en-US" sz="3600" dirty="0" smtClean="0">
                <a:solidFill>
                  <a:schemeClr val="tx1"/>
                </a:solidFill>
              </a:rPr>
              <a:t>Free downloads of PowerPoints used in these videos at:  </a:t>
            </a:r>
            <a:endParaRPr lang="en-US" sz="3600" dirty="0">
              <a:solidFill>
                <a:schemeClr val="tx1"/>
              </a:solidFill>
            </a:endParaRPr>
          </a:p>
        </p:txBody>
      </p:sp>
    </p:spTree>
    <p:extLst>
      <p:ext uri="{BB962C8B-B14F-4D97-AF65-F5344CB8AC3E}">
        <p14:creationId xmlns:p14="http://schemas.microsoft.com/office/powerpoint/2010/main" val="40452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029200"/>
          </a:xfrm>
        </p:spPr>
        <p:txBody>
          <a:bodyPr>
            <a:normAutofit/>
          </a:bodyPr>
          <a:lstStyle/>
          <a:p>
            <a:pPr marL="68580" indent="0">
              <a:buNone/>
            </a:pPr>
            <a:r>
              <a:rPr lang="en-US" sz="3600" dirty="0">
                <a:solidFill>
                  <a:schemeClr val="tx2">
                    <a:lumMod val="90000"/>
                  </a:schemeClr>
                </a:solidFill>
              </a:rPr>
              <a:t>Fossil record does not support evolution.</a:t>
            </a:r>
          </a:p>
          <a:p>
            <a:pPr lvl="1"/>
            <a:endParaRPr lang="en-US" sz="3600" dirty="0"/>
          </a:p>
          <a:p>
            <a:pPr lvl="1"/>
            <a:r>
              <a:rPr lang="en-US" sz="3600" dirty="0" smtClean="0"/>
              <a:t>Transition </a:t>
            </a:r>
            <a:r>
              <a:rPr lang="en-US" sz="3600" dirty="0"/>
              <a:t>fossils missing</a:t>
            </a:r>
          </a:p>
          <a:p>
            <a:pPr lvl="1"/>
            <a:r>
              <a:rPr lang="en-US" sz="3600" dirty="0"/>
              <a:t>Interpretation is subjective</a:t>
            </a:r>
          </a:p>
          <a:p>
            <a:pPr lvl="1"/>
            <a:r>
              <a:rPr lang="en-US" sz="3600" dirty="0"/>
              <a:t>Out of sequence fossils </a:t>
            </a:r>
            <a:br>
              <a:rPr lang="en-US" sz="3600" dirty="0"/>
            </a:br>
            <a:r>
              <a:rPr lang="en-US" sz="3600" dirty="0"/>
              <a:t>	    (wrong order)</a:t>
            </a:r>
            <a:r>
              <a:rPr lang="en-US" dirty="0"/>
              <a:t/>
            </a:r>
            <a:br>
              <a:rPr lang="en-US" dirty="0"/>
            </a:br>
            <a:endParaRPr lang="en-US" dirty="0"/>
          </a:p>
        </p:txBody>
      </p:sp>
    </p:spTree>
    <p:extLst>
      <p:ext uri="{BB962C8B-B14F-4D97-AF65-F5344CB8AC3E}">
        <p14:creationId xmlns:p14="http://schemas.microsoft.com/office/powerpoint/2010/main" val="50676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transition fossils</a:t>
            </a:r>
          </a:p>
        </p:txBody>
      </p:sp>
      <p:sp>
        <p:nvSpPr>
          <p:cNvPr id="3" name="Content Placeholder 2"/>
          <p:cNvSpPr>
            <a:spLocks noGrp="1"/>
          </p:cNvSpPr>
          <p:nvPr>
            <p:ph idx="1"/>
          </p:nvPr>
        </p:nvSpPr>
        <p:spPr/>
        <p:txBody>
          <a:bodyPr/>
          <a:lstStyle/>
          <a:p>
            <a:r>
              <a:rPr lang="en-US" dirty="0" smtClean="0"/>
              <a:t>From mice to bats</a:t>
            </a:r>
          </a:p>
          <a:p>
            <a:r>
              <a:rPr lang="en-US" dirty="0" smtClean="0"/>
              <a:t>From invertebrates (no   backbone)</a:t>
            </a:r>
            <a:br>
              <a:rPr lang="en-US" dirty="0" smtClean="0"/>
            </a:br>
            <a:r>
              <a:rPr lang="en-US" dirty="0" smtClean="0"/>
              <a:t>    to     vertebrates (with backbone)</a:t>
            </a:r>
          </a:p>
          <a:p>
            <a:r>
              <a:rPr lang="en-US" dirty="0" smtClean="0"/>
              <a:t>In general, transitions missing</a:t>
            </a:r>
            <a:endParaRPr lang="en-US" dirty="0"/>
          </a:p>
        </p:txBody>
      </p:sp>
    </p:spTree>
    <p:extLst>
      <p:ext uri="{BB962C8B-B14F-4D97-AF65-F5344CB8AC3E}">
        <p14:creationId xmlns:p14="http://schemas.microsoft.com/office/powerpoint/2010/main" val="4954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58303">
            <a:off x="2541870" y="2826507"/>
            <a:ext cx="4366096" cy="793839"/>
          </a:xfrm>
        </p:spPr>
        <p:txBody>
          <a:bodyPr/>
          <a:lstStyle/>
          <a:p>
            <a:r>
              <a:rPr lang="en-US" dirty="0"/>
              <a:t>Transitions Missing</a:t>
            </a:r>
          </a:p>
        </p:txBody>
      </p:sp>
      <p:pic>
        <p:nvPicPr>
          <p:cNvPr id="127" name="Content Placeholder 12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332" y="5127255"/>
            <a:ext cx="2375211" cy="1654265"/>
          </a:xfrm>
        </p:spPr>
      </p:pic>
      <p:grpSp>
        <p:nvGrpSpPr>
          <p:cNvPr id="124" name="Group 123"/>
          <p:cNvGrpSpPr/>
          <p:nvPr/>
        </p:nvGrpSpPr>
        <p:grpSpPr>
          <a:xfrm>
            <a:off x="1447800" y="569516"/>
            <a:ext cx="5603328" cy="4459684"/>
            <a:chOff x="361673" y="1325073"/>
            <a:chExt cx="6005067" cy="5367082"/>
          </a:xfrm>
        </p:grpSpPr>
        <p:grpSp>
          <p:nvGrpSpPr>
            <p:cNvPr id="123" name="Group 122"/>
            <p:cNvGrpSpPr/>
            <p:nvPr/>
          </p:nvGrpSpPr>
          <p:grpSpPr>
            <a:xfrm>
              <a:off x="2358267" y="1325073"/>
              <a:ext cx="4008473" cy="3569657"/>
              <a:chOff x="3125396" y="2239473"/>
              <a:chExt cx="4008473" cy="3569657"/>
            </a:xfrm>
          </p:grpSpPr>
          <p:grpSp>
            <p:nvGrpSpPr>
              <p:cNvPr id="78" name="Group 77"/>
              <p:cNvGrpSpPr/>
              <p:nvPr/>
            </p:nvGrpSpPr>
            <p:grpSpPr>
              <a:xfrm>
                <a:off x="3125396" y="4011705"/>
                <a:ext cx="2019006" cy="1797425"/>
                <a:chOff x="3125396" y="4011705"/>
                <a:chExt cx="2019006" cy="1797425"/>
              </a:xfrm>
            </p:grpSpPr>
            <p:grpSp>
              <p:nvGrpSpPr>
                <p:cNvPr id="42" name="Group 41"/>
                <p:cNvGrpSpPr/>
                <p:nvPr/>
              </p:nvGrpSpPr>
              <p:grpSpPr>
                <a:xfrm>
                  <a:off x="3125396" y="5190565"/>
                  <a:ext cx="687605" cy="618565"/>
                  <a:chOff x="3125396" y="5190565"/>
                  <a:chExt cx="687605" cy="618565"/>
                </a:xfrm>
              </p:grpSpPr>
              <p:grpSp>
                <p:nvGrpSpPr>
                  <p:cNvPr id="26" name="Group 25"/>
                  <p:cNvGrpSpPr/>
                  <p:nvPr/>
                </p:nvGrpSpPr>
                <p:grpSpPr>
                  <a:xfrm>
                    <a:off x="3125396" y="5504330"/>
                    <a:ext cx="368163" cy="304800"/>
                    <a:chOff x="3125396" y="5504330"/>
                    <a:chExt cx="368163" cy="304800"/>
                  </a:xfrm>
                </p:grpSpPr>
                <p:cxnSp>
                  <p:nvCxnSpPr>
                    <p:cNvPr id="24" name="Straight Connector 23"/>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444838" y="5190565"/>
                    <a:ext cx="368163" cy="304800"/>
                    <a:chOff x="3125396" y="5504330"/>
                    <a:chExt cx="368163" cy="304800"/>
                  </a:xfrm>
                </p:grpSpPr>
                <p:cxnSp>
                  <p:nvCxnSpPr>
                    <p:cNvPr id="28" name="Straight Connector 27"/>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3787012" y="4594412"/>
                  <a:ext cx="687605" cy="618565"/>
                  <a:chOff x="3125396" y="5190565"/>
                  <a:chExt cx="687605" cy="618565"/>
                </a:xfrm>
              </p:grpSpPr>
              <p:grpSp>
                <p:nvGrpSpPr>
                  <p:cNvPr id="44" name="Group 43"/>
                  <p:cNvGrpSpPr/>
                  <p:nvPr/>
                </p:nvGrpSpPr>
                <p:grpSpPr>
                  <a:xfrm>
                    <a:off x="3125396" y="5504330"/>
                    <a:ext cx="368163" cy="304800"/>
                    <a:chOff x="3125396" y="5504330"/>
                    <a:chExt cx="368163" cy="304800"/>
                  </a:xfrm>
                </p:grpSpPr>
                <p:cxnSp>
                  <p:nvCxnSpPr>
                    <p:cNvPr id="48" name="Straight Connector 47"/>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444838" y="5190565"/>
                    <a:ext cx="368163" cy="304800"/>
                    <a:chOff x="3125396" y="5504330"/>
                    <a:chExt cx="368163" cy="304800"/>
                  </a:xfrm>
                </p:grpSpPr>
                <p:cxnSp>
                  <p:nvCxnSpPr>
                    <p:cNvPr id="46" name="Straight Connector 45"/>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4456797" y="4011705"/>
                  <a:ext cx="687605" cy="618565"/>
                  <a:chOff x="3125396" y="5190565"/>
                  <a:chExt cx="687605" cy="618565"/>
                </a:xfrm>
              </p:grpSpPr>
              <p:grpSp>
                <p:nvGrpSpPr>
                  <p:cNvPr id="51" name="Group 50"/>
                  <p:cNvGrpSpPr/>
                  <p:nvPr/>
                </p:nvGrpSpPr>
                <p:grpSpPr>
                  <a:xfrm>
                    <a:off x="3125396" y="5504330"/>
                    <a:ext cx="368163" cy="304800"/>
                    <a:chOff x="3125396" y="5504330"/>
                    <a:chExt cx="368163" cy="304800"/>
                  </a:xfrm>
                </p:grpSpPr>
                <p:cxnSp>
                  <p:nvCxnSpPr>
                    <p:cNvPr id="55" name="Straight Connector 54"/>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444838" y="5190565"/>
                    <a:ext cx="368163" cy="304800"/>
                    <a:chOff x="3125396" y="5504330"/>
                    <a:chExt cx="368163" cy="304800"/>
                  </a:xfrm>
                </p:grpSpPr>
                <p:cxnSp>
                  <p:nvCxnSpPr>
                    <p:cNvPr id="53" name="Straight Connector 52"/>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Group 78"/>
              <p:cNvGrpSpPr/>
              <p:nvPr/>
            </p:nvGrpSpPr>
            <p:grpSpPr>
              <a:xfrm>
                <a:off x="5114863" y="2239473"/>
                <a:ext cx="2019006" cy="1797425"/>
                <a:chOff x="3125396" y="4011705"/>
                <a:chExt cx="2019006" cy="1797425"/>
              </a:xfrm>
            </p:grpSpPr>
            <p:grpSp>
              <p:nvGrpSpPr>
                <p:cNvPr id="80" name="Group 79"/>
                <p:cNvGrpSpPr/>
                <p:nvPr/>
              </p:nvGrpSpPr>
              <p:grpSpPr>
                <a:xfrm>
                  <a:off x="3125396" y="5190565"/>
                  <a:ext cx="687605" cy="618565"/>
                  <a:chOff x="3125396" y="5190565"/>
                  <a:chExt cx="687605" cy="618565"/>
                </a:xfrm>
              </p:grpSpPr>
              <p:grpSp>
                <p:nvGrpSpPr>
                  <p:cNvPr id="95" name="Group 94"/>
                  <p:cNvGrpSpPr/>
                  <p:nvPr/>
                </p:nvGrpSpPr>
                <p:grpSpPr>
                  <a:xfrm>
                    <a:off x="3125396" y="5504330"/>
                    <a:ext cx="368163" cy="304800"/>
                    <a:chOff x="3125396" y="5504330"/>
                    <a:chExt cx="368163" cy="304800"/>
                  </a:xfrm>
                </p:grpSpPr>
                <p:cxnSp>
                  <p:nvCxnSpPr>
                    <p:cNvPr id="99" name="Straight Connector 98"/>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3444838" y="5190565"/>
                    <a:ext cx="368163" cy="304800"/>
                    <a:chOff x="3125396" y="5504330"/>
                    <a:chExt cx="368163" cy="304800"/>
                  </a:xfrm>
                </p:grpSpPr>
                <p:cxnSp>
                  <p:nvCxnSpPr>
                    <p:cNvPr id="97" name="Straight Connector 96"/>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3787012" y="4594412"/>
                  <a:ext cx="687605" cy="618565"/>
                  <a:chOff x="3125396" y="5190565"/>
                  <a:chExt cx="687605" cy="618565"/>
                </a:xfrm>
              </p:grpSpPr>
              <p:grpSp>
                <p:nvGrpSpPr>
                  <p:cNvPr id="89" name="Group 88"/>
                  <p:cNvGrpSpPr/>
                  <p:nvPr/>
                </p:nvGrpSpPr>
                <p:grpSpPr>
                  <a:xfrm>
                    <a:off x="3125396" y="5504330"/>
                    <a:ext cx="368163" cy="304800"/>
                    <a:chOff x="3125396" y="5504330"/>
                    <a:chExt cx="368163" cy="304800"/>
                  </a:xfrm>
                </p:grpSpPr>
                <p:cxnSp>
                  <p:nvCxnSpPr>
                    <p:cNvPr id="93" name="Straight Connector 92"/>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444838" y="5190565"/>
                    <a:ext cx="368163" cy="304800"/>
                    <a:chOff x="3125396" y="5504330"/>
                    <a:chExt cx="368163" cy="304800"/>
                  </a:xfrm>
                </p:grpSpPr>
                <p:cxnSp>
                  <p:nvCxnSpPr>
                    <p:cNvPr id="91" name="Straight Connector 90"/>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4456797" y="4011705"/>
                  <a:ext cx="687605" cy="618565"/>
                  <a:chOff x="3125396" y="5190565"/>
                  <a:chExt cx="687605" cy="618565"/>
                </a:xfrm>
              </p:grpSpPr>
              <p:grpSp>
                <p:nvGrpSpPr>
                  <p:cNvPr id="83" name="Group 82"/>
                  <p:cNvGrpSpPr/>
                  <p:nvPr/>
                </p:nvGrpSpPr>
                <p:grpSpPr>
                  <a:xfrm>
                    <a:off x="3125396" y="5504330"/>
                    <a:ext cx="368163" cy="304800"/>
                    <a:chOff x="3125396" y="5504330"/>
                    <a:chExt cx="368163" cy="304800"/>
                  </a:xfrm>
                </p:grpSpPr>
                <p:cxnSp>
                  <p:nvCxnSpPr>
                    <p:cNvPr id="87" name="Straight Connector 86"/>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44838" y="5190565"/>
                    <a:ext cx="368163" cy="304800"/>
                    <a:chOff x="3125396" y="5504330"/>
                    <a:chExt cx="368163" cy="304800"/>
                  </a:xfrm>
                </p:grpSpPr>
                <p:cxnSp>
                  <p:nvCxnSpPr>
                    <p:cNvPr id="85" name="Straight Connector 84"/>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01" name="Group 100"/>
            <p:cNvGrpSpPr/>
            <p:nvPr/>
          </p:nvGrpSpPr>
          <p:grpSpPr>
            <a:xfrm>
              <a:off x="361673" y="4894730"/>
              <a:ext cx="2019006" cy="1797425"/>
              <a:chOff x="3125396" y="4011705"/>
              <a:chExt cx="2019006" cy="1797425"/>
            </a:xfrm>
          </p:grpSpPr>
          <p:grpSp>
            <p:nvGrpSpPr>
              <p:cNvPr id="102" name="Group 101"/>
              <p:cNvGrpSpPr/>
              <p:nvPr/>
            </p:nvGrpSpPr>
            <p:grpSpPr>
              <a:xfrm>
                <a:off x="3125396" y="5190565"/>
                <a:ext cx="687605" cy="618565"/>
                <a:chOff x="3125396" y="5190565"/>
                <a:chExt cx="687605" cy="618565"/>
              </a:xfrm>
            </p:grpSpPr>
            <p:grpSp>
              <p:nvGrpSpPr>
                <p:cNvPr id="117" name="Group 116"/>
                <p:cNvGrpSpPr/>
                <p:nvPr/>
              </p:nvGrpSpPr>
              <p:grpSpPr>
                <a:xfrm>
                  <a:off x="3125396" y="5504330"/>
                  <a:ext cx="368163" cy="304800"/>
                  <a:chOff x="3125396" y="5504330"/>
                  <a:chExt cx="368163" cy="304800"/>
                </a:xfrm>
              </p:grpSpPr>
              <p:cxnSp>
                <p:nvCxnSpPr>
                  <p:cNvPr id="121" name="Straight Connector 120"/>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3444838" y="5190565"/>
                  <a:ext cx="368163" cy="304800"/>
                  <a:chOff x="3125396" y="5504330"/>
                  <a:chExt cx="368163" cy="304800"/>
                </a:xfrm>
              </p:grpSpPr>
              <p:cxnSp>
                <p:nvCxnSpPr>
                  <p:cNvPr id="119" name="Straight Connector 118"/>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Group 102"/>
              <p:cNvGrpSpPr/>
              <p:nvPr/>
            </p:nvGrpSpPr>
            <p:grpSpPr>
              <a:xfrm>
                <a:off x="3787012" y="4594412"/>
                <a:ext cx="687605" cy="618565"/>
                <a:chOff x="3125396" y="5190565"/>
                <a:chExt cx="687605" cy="618565"/>
              </a:xfrm>
            </p:grpSpPr>
            <p:grpSp>
              <p:nvGrpSpPr>
                <p:cNvPr id="111" name="Group 110"/>
                <p:cNvGrpSpPr/>
                <p:nvPr/>
              </p:nvGrpSpPr>
              <p:grpSpPr>
                <a:xfrm>
                  <a:off x="3125396" y="5504330"/>
                  <a:ext cx="368163" cy="304800"/>
                  <a:chOff x="3125396" y="5504330"/>
                  <a:chExt cx="368163" cy="304800"/>
                </a:xfrm>
              </p:grpSpPr>
              <p:cxnSp>
                <p:nvCxnSpPr>
                  <p:cNvPr id="115" name="Straight Connector 114"/>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3444838" y="5190565"/>
                  <a:ext cx="368163" cy="304800"/>
                  <a:chOff x="3125396" y="5504330"/>
                  <a:chExt cx="368163" cy="304800"/>
                </a:xfrm>
              </p:grpSpPr>
              <p:cxnSp>
                <p:nvCxnSpPr>
                  <p:cNvPr id="113" name="Straight Connector 112"/>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 name="Group 103"/>
              <p:cNvGrpSpPr/>
              <p:nvPr/>
            </p:nvGrpSpPr>
            <p:grpSpPr>
              <a:xfrm>
                <a:off x="4456797" y="4011705"/>
                <a:ext cx="687605" cy="618565"/>
                <a:chOff x="3125396" y="5190565"/>
                <a:chExt cx="687605" cy="618565"/>
              </a:xfrm>
            </p:grpSpPr>
            <p:grpSp>
              <p:nvGrpSpPr>
                <p:cNvPr id="105" name="Group 104"/>
                <p:cNvGrpSpPr/>
                <p:nvPr/>
              </p:nvGrpSpPr>
              <p:grpSpPr>
                <a:xfrm>
                  <a:off x="3125396" y="5504330"/>
                  <a:ext cx="368163" cy="304800"/>
                  <a:chOff x="3125396" y="5504330"/>
                  <a:chExt cx="368163" cy="304800"/>
                </a:xfrm>
              </p:grpSpPr>
              <p:cxnSp>
                <p:nvCxnSpPr>
                  <p:cNvPr id="109" name="Straight Connector 108"/>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444838" y="5190565"/>
                  <a:ext cx="368163" cy="304800"/>
                  <a:chOff x="3125396" y="5504330"/>
                  <a:chExt cx="368163" cy="304800"/>
                </a:xfrm>
              </p:grpSpPr>
              <p:cxnSp>
                <p:nvCxnSpPr>
                  <p:cNvPr id="107" name="Straight Connector 106"/>
                  <p:cNvCxnSpPr/>
                  <p:nvPr/>
                </p:nvCxnSpPr>
                <p:spPr>
                  <a:xfrm flipV="1">
                    <a:off x="3154094" y="5504330"/>
                    <a:ext cx="0" cy="30480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125396" y="5504330"/>
                    <a:ext cx="368163" cy="0"/>
                  </a:xfrm>
                  <a:prstGeom prst="line">
                    <a:avLst/>
                  </a:prstGeom>
                  <a:ln w="508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125" name="AutoShape 2" descr="Image result for public domain images fish fossil"/>
          <p:cNvSpPr>
            <a:spLocks noChangeAspect="1" noChangeArrowheads="1"/>
          </p:cNvSpPr>
          <p:nvPr/>
        </p:nvSpPr>
        <p:spPr bwMode="auto">
          <a:xfrm>
            <a:off x="314679" y="-228600"/>
            <a:ext cx="15335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74271"/>
            <a:ext cx="2075840" cy="1163606"/>
          </a:xfrm>
          <a:prstGeom prst="rect">
            <a:avLst/>
          </a:prstGeom>
        </p:spPr>
      </p:pic>
    </p:spTree>
    <p:extLst>
      <p:ext uri="{BB962C8B-B14F-4D97-AF65-F5344CB8AC3E}">
        <p14:creationId xmlns:p14="http://schemas.microsoft.com/office/powerpoint/2010/main" val="286422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48953"/>
            <a:ext cx="4953000" cy="914400"/>
          </a:xfrm>
        </p:spPr>
        <p:txBody>
          <a:bodyPr/>
          <a:lstStyle/>
          <a:p>
            <a:r>
              <a:rPr lang="en-US" dirty="0"/>
              <a:t>Billions of Fossil Fish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266914"/>
            <a:ext cx="8550495" cy="5181600"/>
          </a:xfrm>
        </p:spPr>
      </p:pic>
      <p:sp>
        <p:nvSpPr>
          <p:cNvPr id="5" name="TextBox 4"/>
          <p:cNvSpPr txBox="1"/>
          <p:nvPr/>
        </p:nvSpPr>
        <p:spPr>
          <a:xfrm>
            <a:off x="5867400" y="6448514"/>
            <a:ext cx="2438400" cy="257086"/>
          </a:xfrm>
          <a:prstGeom prst="rect">
            <a:avLst/>
          </a:prstGeom>
        </p:spPr>
        <p:txBody>
          <a:bodyPr vert="horz" wrap="square" lIns="100584" tIns="45720" rtlCol="0" anchor="b">
            <a:normAutofit fontScale="40000" lnSpcReduction="20000"/>
          </a:bodyPr>
          <a:lstStyle/>
          <a:p>
            <a:pPr algn="ctr">
              <a:buClr>
                <a:schemeClr val="tx2"/>
              </a:buClr>
              <a:buSzPct val="95000"/>
            </a:pPr>
            <a:r>
              <a:rPr lang="en-US" sz="3200" dirty="0">
                <a:latin typeface="Arial" pitchFamily="34" charset="0"/>
                <a:cs typeface="Arial" pitchFamily="34" charset="0"/>
              </a:rPr>
              <a:t>National Park Service photo</a:t>
            </a:r>
          </a:p>
        </p:txBody>
      </p:sp>
    </p:spTree>
    <p:extLst>
      <p:ext uri="{BB962C8B-B14F-4D97-AF65-F5344CB8AC3E}">
        <p14:creationId xmlns:p14="http://schemas.microsoft.com/office/powerpoint/2010/main" val="19620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4800600" cy="914400"/>
          </a:xfrm>
        </p:spPr>
        <p:txBody>
          <a:bodyPr/>
          <a:lstStyle/>
          <a:p>
            <a:endParaRPr lang="en-US" dirty="0"/>
          </a:p>
        </p:txBody>
      </p:sp>
      <p:sp>
        <p:nvSpPr>
          <p:cNvPr id="3" name="Content Placeholder 2"/>
          <p:cNvSpPr>
            <a:spLocks noGrp="1"/>
          </p:cNvSpPr>
          <p:nvPr>
            <p:ph idx="1"/>
          </p:nvPr>
        </p:nvSpPr>
        <p:spPr>
          <a:xfrm>
            <a:off x="762000" y="685800"/>
            <a:ext cx="7696200" cy="4419600"/>
          </a:xfrm>
        </p:spPr>
        <p:txBody>
          <a:bodyPr>
            <a:normAutofit/>
          </a:bodyPr>
          <a:lstStyle/>
          <a:p>
            <a:pPr marL="68580" indent="0">
              <a:buNone/>
            </a:pPr>
            <a:r>
              <a:rPr lang="en-US" sz="3600" dirty="0"/>
              <a:t>No scientifically rigorous proof of </a:t>
            </a:r>
            <a:br>
              <a:rPr lang="en-US" sz="3600" dirty="0"/>
            </a:br>
            <a:r>
              <a:rPr lang="en-US" sz="3600" dirty="0"/>
              <a:t>evolution producing an increase in complexity.</a:t>
            </a:r>
            <a:br>
              <a:rPr lang="en-US" sz="3600" dirty="0"/>
            </a:br>
            <a:endParaRPr lang="en-US" sz="3600" dirty="0"/>
          </a:p>
          <a:p>
            <a:pPr marL="68580" indent="0">
              <a:buNone/>
            </a:pPr>
            <a:r>
              <a:rPr lang="en-US" sz="3600" dirty="0"/>
              <a:t>Only subjective interpretations</a:t>
            </a:r>
            <a:br>
              <a:rPr lang="en-US" sz="3600" dirty="0"/>
            </a:br>
            <a:endParaRPr lang="en-US" sz="3600" dirty="0"/>
          </a:p>
          <a:p>
            <a:pPr marL="68580" indent="0">
              <a:buNone/>
            </a:pPr>
            <a:r>
              <a:rPr lang="en-US" sz="3600" dirty="0"/>
              <a:t>Wishful thinking</a:t>
            </a:r>
            <a:endParaRPr lang="en-US" dirty="0"/>
          </a:p>
        </p:txBody>
      </p:sp>
    </p:spTree>
    <p:extLst>
      <p:ext uri="{BB962C8B-B14F-4D97-AF65-F5344CB8AC3E}">
        <p14:creationId xmlns:p14="http://schemas.microsoft.com/office/powerpoint/2010/main" val="33114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665" y="2362200"/>
            <a:ext cx="8507535" cy="1461234"/>
          </a:xfrm>
        </p:spPr>
      </p:pic>
      <p:sp>
        <p:nvSpPr>
          <p:cNvPr id="3" name="Oval 2"/>
          <p:cNvSpPr/>
          <p:nvPr/>
        </p:nvSpPr>
        <p:spPr>
          <a:xfrm>
            <a:off x="7848600" y="3269672"/>
            <a:ext cx="7620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600" y="2219980"/>
            <a:ext cx="1774226" cy="18601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401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685800"/>
            <a:ext cx="5486400" cy="5500151"/>
          </a:xfrm>
        </p:spPr>
      </p:pic>
    </p:spTree>
    <p:extLst>
      <p:ext uri="{BB962C8B-B14F-4D97-AF65-F5344CB8AC3E}">
        <p14:creationId xmlns:p14="http://schemas.microsoft.com/office/powerpoint/2010/main" val="706122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bodyPr vert="horz" lIns="100584" tIns="45720" anchor="b">
        <a:normAutofit/>
      </a:bodyPr>
      <a:lstStyle>
        <a:defPPr algn="ctr">
          <a:buClr>
            <a:schemeClr val="tx2"/>
          </a:buClr>
          <a:buSzPct val="95000"/>
          <a:defRPr sz="32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43449</TotalTime>
  <Words>1232</Words>
  <Application>Microsoft Office PowerPoint</Application>
  <PresentationFormat>On-screen Show (4:3)</PresentationFormat>
  <Paragraphs>221</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Corbel</vt:lpstr>
      <vt:lpstr>Wingdings</vt:lpstr>
      <vt:lpstr>Wingdings 2</vt:lpstr>
      <vt:lpstr>Wingdings 3</vt:lpstr>
      <vt:lpstr>Metro</vt:lpstr>
      <vt:lpstr>PowerPoint Presentation</vt:lpstr>
      <vt:lpstr>PowerPoint Presentation</vt:lpstr>
      <vt:lpstr>PowerPoint Presentation</vt:lpstr>
      <vt:lpstr>No transition fossils</vt:lpstr>
      <vt:lpstr>Transitions Missing</vt:lpstr>
      <vt:lpstr>Billions of Fossil Fish</vt:lpstr>
      <vt:lpstr>PowerPoint Presentation</vt:lpstr>
      <vt:lpstr>PowerPoint Presentation</vt:lpstr>
      <vt:lpstr>PowerPoint Presentation</vt:lpstr>
      <vt:lpstr>PowerPoint Presentation</vt:lpstr>
      <vt:lpstr>PowerPoint Presentation</vt:lpstr>
      <vt:lpstr>Carl Zimmer’s book</vt:lpstr>
      <vt:lpstr>Richard Dawkin’s book</vt:lpstr>
      <vt:lpstr>PowerPoint Presentation</vt:lpstr>
      <vt:lpstr>PowerPoint Presentation</vt:lpstr>
      <vt:lpstr>Out of Sequence Fossils</vt:lpstr>
      <vt:lpstr>Horselike hoofprints in Grand Canyon</vt:lpstr>
      <vt:lpstr>PowerPoint Presentation</vt:lpstr>
      <vt:lpstr>PowerPoint Presentation</vt:lpstr>
      <vt:lpstr>PowerPoint Presentation</vt:lpstr>
      <vt:lpstr>Polystrate Tree Fossil</vt:lpstr>
      <vt:lpstr>Sea Fossils on Mountains</vt:lpstr>
      <vt:lpstr>Rock Layers – Wide Areas</vt:lpstr>
      <vt:lpstr>T-rex blood cells</vt:lpstr>
      <vt:lpstr>PowerPoint Presentation</vt:lpstr>
      <vt:lpstr>Great info on creation science</vt:lpstr>
      <vt:lpstr>Give your own presentations.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By Chance</dc:title>
  <dc:creator>Mike</dc:creator>
  <cp:lastModifiedBy>Mike D</cp:lastModifiedBy>
  <cp:revision>3104</cp:revision>
  <dcterms:created xsi:type="dcterms:W3CDTF">2012-12-07T22:34:08Z</dcterms:created>
  <dcterms:modified xsi:type="dcterms:W3CDTF">2017-04-26T20:55:48Z</dcterms:modified>
</cp:coreProperties>
</file>